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34"/>
  </p:notesMasterIdLst>
  <p:sldIdLst>
    <p:sldId id="256" r:id="rId2"/>
    <p:sldId id="301" r:id="rId3"/>
    <p:sldId id="260" r:id="rId4"/>
    <p:sldId id="287" r:id="rId5"/>
    <p:sldId id="286" r:id="rId6"/>
    <p:sldId id="263" r:id="rId7"/>
    <p:sldId id="310" r:id="rId8"/>
    <p:sldId id="307" r:id="rId9"/>
    <p:sldId id="309" r:id="rId10"/>
    <p:sldId id="302" r:id="rId11"/>
    <p:sldId id="274" r:id="rId12"/>
    <p:sldId id="311" r:id="rId13"/>
    <p:sldId id="312" r:id="rId14"/>
    <p:sldId id="303" r:id="rId15"/>
    <p:sldId id="277" r:id="rId16"/>
    <p:sldId id="299" r:id="rId17"/>
    <p:sldId id="313" r:id="rId18"/>
    <p:sldId id="305" r:id="rId19"/>
    <p:sldId id="314" r:id="rId20"/>
    <p:sldId id="315" r:id="rId21"/>
    <p:sldId id="306" r:id="rId22"/>
    <p:sldId id="284" r:id="rId23"/>
    <p:sldId id="283" r:id="rId24"/>
    <p:sldId id="282" r:id="rId25"/>
    <p:sldId id="321" r:id="rId26"/>
    <p:sldId id="316" r:id="rId27"/>
    <p:sldId id="288" r:id="rId28"/>
    <p:sldId id="317" r:id="rId29"/>
    <p:sldId id="318" r:id="rId30"/>
    <p:sldId id="319" r:id="rId31"/>
    <p:sldId id="320" r:id="rId32"/>
    <p:sldId id="259" r:id="rId3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E70D0F-1504-4592-B5CD-BD0E5615D07E}" v="1" dt="2023-02-17T14:39:53.0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134" autoAdjust="0"/>
    <p:restoredTop sz="92801" autoAdjust="0"/>
  </p:normalViewPr>
  <p:slideViewPr>
    <p:cSldViewPr snapToGrid="0">
      <p:cViewPr varScale="1">
        <p:scale>
          <a:sx n="85" d="100"/>
          <a:sy n="85" d="100"/>
        </p:scale>
        <p:origin x="461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ayan, Nir" userId="1d1ce6fb-ce22-4b09-9917-068bbbc7f685" providerId="ADAL" clId="{96E70D0F-1504-4592-B5CD-BD0E5615D07E}"/>
    <pc:docChg chg="modSld">
      <pc:chgData name="Maayan, Nir" userId="1d1ce6fb-ce22-4b09-9917-068bbbc7f685" providerId="ADAL" clId="{96E70D0F-1504-4592-B5CD-BD0E5615D07E}" dt="2023-02-17T14:39:58.982" v="4" actId="1076"/>
      <pc:docMkLst>
        <pc:docMk/>
      </pc:docMkLst>
      <pc:sldChg chg="addSp modSp mod modAnim">
        <pc:chgData name="Maayan, Nir" userId="1d1ce6fb-ce22-4b09-9917-068bbbc7f685" providerId="ADAL" clId="{96E70D0F-1504-4592-B5CD-BD0E5615D07E}" dt="2023-02-17T14:39:58.982" v="4" actId="1076"/>
        <pc:sldMkLst>
          <pc:docMk/>
          <pc:sldMk cId="2446220150" sldId="317"/>
        </pc:sldMkLst>
        <pc:spChg chg="mod">
          <ac:chgData name="Maayan, Nir" userId="1d1ce6fb-ce22-4b09-9917-068bbbc7f685" providerId="ADAL" clId="{96E70D0F-1504-4592-B5CD-BD0E5615D07E}" dt="2023-02-17T14:39:53.044" v="3" actId="164"/>
          <ac:spMkLst>
            <pc:docMk/>
            <pc:sldMk cId="2446220150" sldId="317"/>
            <ac:spMk id="13" creationId="{28A065FA-D93A-6391-8D69-0D4A4C0C4540}"/>
          </ac:spMkLst>
        </pc:spChg>
        <pc:spChg chg="mod">
          <ac:chgData name="Maayan, Nir" userId="1d1ce6fb-ce22-4b09-9917-068bbbc7f685" providerId="ADAL" clId="{96E70D0F-1504-4592-B5CD-BD0E5615D07E}" dt="2023-02-17T14:39:53.044" v="3" actId="164"/>
          <ac:spMkLst>
            <pc:docMk/>
            <pc:sldMk cId="2446220150" sldId="317"/>
            <ac:spMk id="14" creationId="{09A39815-CB2F-1D01-C4A0-4BBF50EF2159}"/>
          </ac:spMkLst>
        </pc:spChg>
        <pc:spChg chg="mod">
          <ac:chgData name="Maayan, Nir" userId="1d1ce6fb-ce22-4b09-9917-068bbbc7f685" providerId="ADAL" clId="{96E70D0F-1504-4592-B5CD-BD0E5615D07E}" dt="2023-02-17T14:39:53.044" v="3" actId="164"/>
          <ac:spMkLst>
            <pc:docMk/>
            <pc:sldMk cId="2446220150" sldId="317"/>
            <ac:spMk id="15" creationId="{F5CD5306-1A65-8150-4B6D-D9F28A0DD5E5}"/>
          </ac:spMkLst>
        </pc:spChg>
        <pc:spChg chg="mod">
          <ac:chgData name="Maayan, Nir" userId="1d1ce6fb-ce22-4b09-9917-068bbbc7f685" providerId="ADAL" clId="{96E70D0F-1504-4592-B5CD-BD0E5615D07E}" dt="2023-02-17T14:39:53.044" v="3" actId="164"/>
          <ac:spMkLst>
            <pc:docMk/>
            <pc:sldMk cId="2446220150" sldId="317"/>
            <ac:spMk id="16" creationId="{7D9ED089-8902-55D7-FF57-3018DAA2372A}"/>
          </ac:spMkLst>
        </pc:spChg>
        <pc:spChg chg="mod">
          <ac:chgData name="Maayan, Nir" userId="1d1ce6fb-ce22-4b09-9917-068bbbc7f685" providerId="ADAL" clId="{96E70D0F-1504-4592-B5CD-BD0E5615D07E}" dt="2023-02-17T14:39:53.044" v="3" actId="164"/>
          <ac:spMkLst>
            <pc:docMk/>
            <pc:sldMk cId="2446220150" sldId="317"/>
            <ac:spMk id="17" creationId="{025AB38B-0AEA-B4AA-5A6C-FD54F543AC61}"/>
          </ac:spMkLst>
        </pc:spChg>
        <pc:spChg chg="mod">
          <ac:chgData name="Maayan, Nir" userId="1d1ce6fb-ce22-4b09-9917-068bbbc7f685" providerId="ADAL" clId="{96E70D0F-1504-4592-B5CD-BD0E5615D07E}" dt="2023-02-17T14:39:53.044" v="3" actId="164"/>
          <ac:spMkLst>
            <pc:docMk/>
            <pc:sldMk cId="2446220150" sldId="317"/>
            <ac:spMk id="19" creationId="{CA97275D-BAE8-19CE-E390-826FE8CCE2EA}"/>
          </ac:spMkLst>
        </pc:spChg>
        <pc:spChg chg="mod">
          <ac:chgData name="Maayan, Nir" userId="1d1ce6fb-ce22-4b09-9917-068bbbc7f685" providerId="ADAL" clId="{96E70D0F-1504-4592-B5CD-BD0E5615D07E}" dt="2023-02-17T14:39:53.044" v="3" actId="164"/>
          <ac:spMkLst>
            <pc:docMk/>
            <pc:sldMk cId="2446220150" sldId="317"/>
            <ac:spMk id="21" creationId="{13E9D29A-3C36-7A74-8F88-71FE3C850843}"/>
          </ac:spMkLst>
        </pc:spChg>
        <pc:spChg chg="mod">
          <ac:chgData name="Maayan, Nir" userId="1d1ce6fb-ce22-4b09-9917-068bbbc7f685" providerId="ADAL" clId="{96E70D0F-1504-4592-B5CD-BD0E5615D07E}" dt="2023-02-17T14:39:53.044" v="3" actId="164"/>
          <ac:spMkLst>
            <pc:docMk/>
            <pc:sldMk cId="2446220150" sldId="317"/>
            <ac:spMk id="22" creationId="{C8933C51-FB07-24BC-5101-709343F92C74}"/>
          </ac:spMkLst>
        </pc:spChg>
        <pc:spChg chg="mod">
          <ac:chgData name="Maayan, Nir" userId="1d1ce6fb-ce22-4b09-9917-068bbbc7f685" providerId="ADAL" clId="{96E70D0F-1504-4592-B5CD-BD0E5615D07E}" dt="2023-02-17T14:39:53.044" v="3" actId="164"/>
          <ac:spMkLst>
            <pc:docMk/>
            <pc:sldMk cId="2446220150" sldId="317"/>
            <ac:spMk id="24" creationId="{66B4F3F8-D59D-F335-7E3C-049F95F02C56}"/>
          </ac:spMkLst>
        </pc:spChg>
        <pc:spChg chg="mod">
          <ac:chgData name="Maayan, Nir" userId="1d1ce6fb-ce22-4b09-9917-068bbbc7f685" providerId="ADAL" clId="{96E70D0F-1504-4592-B5CD-BD0E5615D07E}" dt="2023-02-17T14:39:53.044" v="3" actId="164"/>
          <ac:spMkLst>
            <pc:docMk/>
            <pc:sldMk cId="2446220150" sldId="317"/>
            <ac:spMk id="26" creationId="{D3FF032D-0018-7D24-BBDF-BCAB4620749C}"/>
          </ac:spMkLst>
        </pc:spChg>
        <pc:spChg chg="mod">
          <ac:chgData name="Maayan, Nir" userId="1d1ce6fb-ce22-4b09-9917-068bbbc7f685" providerId="ADAL" clId="{96E70D0F-1504-4592-B5CD-BD0E5615D07E}" dt="2023-02-17T14:39:53.044" v="3" actId="164"/>
          <ac:spMkLst>
            <pc:docMk/>
            <pc:sldMk cId="2446220150" sldId="317"/>
            <ac:spMk id="27" creationId="{05131846-B588-1D59-4BA4-E07E6D225EAB}"/>
          </ac:spMkLst>
        </pc:spChg>
        <pc:grpChg chg="add mod">
          <ac:chgData name="Maayan, Nir" userId="1d1ce6fb-ce22-4b09-9917-068bbbc7f685" providerId="ADAL" clId="{96E70D0F-1504-4592-B5CD-BD0E5615D07E}" dt="2023-02-17T14:39:58.982" v="4" actId="1076"/>
          <ac:grpSpMkLst>
            <pc:docMk/>
            <pc:sldMk cId="2446220150" sldId="317"/>
            <ac:grpSpMk id="2" creationId="{1643069E-13D9-3AE3-4D72-42C4792D8F2F}"/>
          </ac:grpSpMkLst>
        </pc:grpChg>
        <pc:picChg chg="mod">
          <ac:chgData name="Maayan, Nir" userId="1d1ce6fb-ce22-4b09-9917-068bbbc7f685" providerId="ADAL" clId="{96E70D0F-1504-4592-B5CD-BD0E5615D07E}" dt="2023-02-17T14:39:39.980" v="2" actId="1076"/>
          <ac:picMkLst>
            <pc:docMk/>
            <pc:sldMk cId="2446220150" sldId="317"/>
            <ac:picMk id="5" creationId="{0817D38B-B3E3-1EEC-7D4B-B8B45638FA58}"/>
          </ac:picMkLst>
        </pc:picChg>
      </pc:sldChg>
      <pc:sldChg chg="modSp mod">
        <pc:chgData name="Maayan, Nir" userId="1d1ce6fb-ce22-4b09-9917-068bbbc7f685" providerId="ADAL" clId="{96E70D0F-1504-4592-B5CD-BD0E5615D07E}" dt="2023-02-16T12:50:59.212" v="0" actId="1076"/>
        <pc:sldMkLst>
          <pc:docMk/>
          <pc:sldMk cId="389237522" sldId="321"/>
        </pc:sldMkLst>
        <pc:spChg chg="mod">
          <ac:chgData name="Maayan, Nir" userId="1d1ce6fb-ce22-4b09-9917-068bbbc7f685" providerId="ADAL" clId="{96E70D0F-1504-4592-B5CD-BD0E5615D07E}" dt="2023-02-16T12:50:59.212" v="0" actId="1076"/>
          <ac:spMkLst>
            <pc:docMk/>
            <pc:sldMk cId="389237522" sldId="321"/>
            <ac:spMk id="15" creationId="{AFDA00B3-B1BC-5DE5-0F14-882AB1EFA8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D6919F9-23D8-46AA-81DC-5FBA58FFFB02}" type="datetimeFigureOut">
              <a:rPr lang="he-IL" smtClean="0"/>
              <a:t>כ"ו/שבט/תשפ"ג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5FFE5BC-70F8-4E55-A47C-8EF3F6CF77A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19204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b="1" i="0" u="sng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ניר</a:t>
            </a:r>
          </a:p>
          <a:p>
            <a:r>
              <a:rPr lang="he-I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מוטיבציה לנושא- </a:t>
            </a:r>
          </a:p>
          <a:p>
            <a:r>
              <a:rPr lang="he-I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4% מהנפטרים במדינה מתאונת דרכים</a:t>
            </a:r>
          </a:p>
          <a:p>
            <a:r>
              <a:rPr lang="he-I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3 גורמים מרכזיים לתאונות דרכים : הגורם האנושי, תשתית ומכנים.</a:t>
            </a:r>
          </a:p>
          <a:p>
            <a:r>
              <a:rPr lang="he-I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אנושי- זה העניין של הגיל </a:t>
            </a:r>
          </a:p>
          <a:p>
            <a:r>
              <a:rPr lang="he-I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מכני – סוג כלי רכב </a:t>
            </a:r>
          </a:p>
          <a:p>
            <a:r>
              <a:rPr lang="he-I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תשתית - </a:t>
            </a:r>
            <a:r>
              <a:rPr lang="he-IL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הרלבד</a:t>
            </a:r>
            <a:endParaRPr lang="he-IL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FE5BC-70F8-4E55-A47C-8EF3F6CF77A4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94972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1200" b="1" i="0" u="sng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תומר</a:t>
            </a:r>
          </a:p>
          <a:p>
            <a:r>
              <a:rPr lang="he-IL" sz="1200" b="0" i="0" u="sng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השערה 3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: לדעתנו כן קיימת תלות, כראייה פוליסת ביטוח- נהגים צעירים מול וותיקים..</a:t>
            </a:r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u="sng" dirty="0"/>
              <a:t>הנחות המודל</a:t>
            </a:r>
            <a:r>
              <a:rPr lang="he-IL" dirty="0"/>
              <a:t>: בדיקת תלות בין המשתנים (כמות תאונות מול גיל)</a:t>
            </a:r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H0:</a:t>
            </a:r>
            <a:r>
              <a:rPr lang="el-G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ρ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=0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אין קשר בין גיל לכמות תאונות</a:t>
            </a:r>
          </a:p>
          <a:p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0≠</a:t>
            </a:r>
            <a:r>
              <a:rPr lang="el-G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ρ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H1: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יש קשר</a:t>
            </a:r>
          </a:p>
          <a:p>
            <a:endParaRPr lang="he-IL" dirty="0"/>
          </a:p>
          <a:p>
            <a:r>
              <a:rPr lang="he-IL" u="sng" dirty="0"/>
              <a:t>תת שאלה</a:t>
            </a:r>
            <a:r>
              <a:rPr lang="he-IL" dirty="0"/>
              <a:t>: מבחן פרופורציה</a:t>
            </a:r>
          </a:p>
          <a:p>
            <a:r>
              <a:rPr lang="he-IL" u="sng" dirty="0"/>
              <a:t>הנחות המודל- </a:t>
            </a:r>
            <a:r>
              <a:rPr lang="he-IL" dirty="0"/>
              <a:t>יחס מהאוכלוסייה במיקוד על גלאים ספציפיים   </a:t>
            </a:r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H0: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P1-P2=0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אין קשר בין גיל לכמות תאונות</a:t>
            </a:r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P1-P2&gt;0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H1: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% גילאי 17-24 גדול יותר מגילאי 25-44 במעורבות בתאונה</a:t>
            </a:r>
          </a:p>
          <a:p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FE5BC-70F8-4E55-A47C-8EF3F6CF77A4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7291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1200" b="1" i="0" u="sng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יובל</a:t>
            </a:r>
          </a:p>
          <a:p>
            <a:r>
              <a:rPr lang="he-IL" sz="1200" b="0" i="0" u="sng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השערה 4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: בהמשך לסוגיית הגורם האנושי, כן, אנו צופים שקיימת תלות בין פרקי זמן השונים ביממה.</a:t>
            </a:r>
            <a:endParaRPr lang="he-IL" dirty="0"/>
          </a:p>
          <a:p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נשווה בין ממוצע כמות התאונות בין שעות היום לבין ממוצע כמות התאונות בשעות הלילה</a:t>
            </a:r>
          </a:p>
          <a:p>
            <a:endParaRPr lang="he-IL" sz="1200" b="0" i="0" u="none" strike="noStrike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he-IL" u="sng" dirty="0"/>
              <a:t>הנחות המודל</a:t>
            </a:r>
            <a:r>
              <a:rPr lang="he-IL" dirty="0"/>
              <a:t>: </a:t>
            </a:r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H0: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µ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1=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µ2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תוחלות כמות תאונות בפרק יום מול פרק לילה שוות</a:t>
            </a:r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µ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1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≠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µ2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H1: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        אחרת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FE5BC-70F8-4E55-A47C-8EF3F6CF77A4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9403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1200" b="1" i="0" u="sng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יובל</a:t>
            </a:r>
          </a:p>
          <a:p>
            <a:r>
              <a:rPr lang="he-IL" sz="1200" b="0" i="0" u="sng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השערה 4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: בהמשך לסוגיית הגורם האנושי, כן, אנו צופים שקיימת תלות בין פרקי זמן השונים ביממה.</a:t>
            </a:r>
            <a:endParaRPr lang="he-IL" dirty="0"/>
          </a:p>
          <a:p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נשווה בין ממוצע כמות התאונות בין שעות היום לבין ממוצע כמות התאונות בשעות הלילה</a:t>
            </a:r>
          </a:p>
          <a:p>
            <a:endParaRPr lang="he-IL" sz="1200" b="0" i="0" u="none" strike="noStrike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he-IL" u="sng" dirty="0"/>
              <a:t>הנחות המודל</a:t>
            </a:r>
            <a:r>
              <a:rPr lang="he-IL" dirty="0"/>
              <a:t>: </a:t>
            </a:r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H0: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µ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1=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µ2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תוחלות כמות תאונות בפרק יום מול פרק לילה שוות</a:t>
            </a:r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µ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1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≠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µ2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H1: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        אחרת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FE5BC-70F8-4E55-A47C-8EF3F6CF77A4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0803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1200" b="1" i="0" u="sng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יובל</a:t>
            </a:r>
          </a:p>
          <a:p>
            <a:r>
              <a:rPr lang="he-IL" sz="1200" b="0" i="0" u="sng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השערה 4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: בהמשך לסוגיית הגורם האנושי, כן, אנו צופים שקיימת תלות בין פרקי זמן השונים ביממה.</a:t>
            </a:r>
            <a:endParaRPr lang="he-IL" dirty="0"/>
          </a:p>
          <a:p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נשווה בין ממוצע כמות התאונות בין שעות היום לבין ממוצע כמות התאונות בשעות הלילה</a:t>
            </a:r>
          </a:p>
          <a:p>
            <a:endParaRPr lang="he-IL" sz="1200" b="0" i="0" u="none" strike="noStrike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he-IL" u="sng" dirty="0"/>
              <a:t>הנחות המודל</a:t>
            </a:r>
            <a:r>
              <a:rPr lang="he-IL" dirty="0"/>
              <a:t>: </a:t>
            </a:r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H0: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µ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1=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µ2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תוחלות כמות תאונות בפרק יום מול פרק לילה שוות</a:t>
            </a:r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µ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1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≠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µ2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H1: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        אחרת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FE5BC-70F8-4E55-A47C-8EF3F6CF77A4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9725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1200" b="1" i="0" u="sng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יובל</a:t>
            </a:r>
          </a:p>
          <a:p>
            <a:r>
              <a:rPr lang="he-IL" sz="1200" b="0" i="0" u="sng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השערה 4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: בהמשך לסוגיית הגורם האנושי, כן, אנו צופים שקיימת תלות בין פרקי זמן השונים ביממה.</a:t>
            </a:r>
            <a:endParaRPr lang="he-IL" dirty="0"/>
          </a:p>
          <a:p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נשווה בין ממוצע כמות התאונות בין שעות היום לבין ממוצע כמות התאונות בשעות הלילה</a:t>
            </a:r>
          </a:p>
          <a:p>
            <a:endParaRPr lang="he-IL" sz="1200" b="0" i="0" u="none" strike="noStrike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he-IL" u="sng" dirty="0"/>
              <a:t>הנחות המודל</a:t>
            </a:r>
            <a:r>
              <a:rPr lang="he-IL" dirty="0"/>
              <a:t>: </a:t>
            </a:r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H0: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µ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1=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µ2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 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תוחלות כמות תאונות בפרק יום מול פרק לילה שוות</a:t>
            </a:r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µ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1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≠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µ2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H1: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        אחרת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FE5BC-70F8-4E55-A47C-8EF3F6CF77A4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51266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FE5BC-70F8-4E55-A47C-8EF3F6CF77A4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679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b="1" u="sng" dirty="0"/>
              <a:t>אוכלוסיית היעד- כלל האנשים בעלי רישיון במדינת ישראל בעלי </a:t>
            </a:r>
            <a:r>
              <a:rPr lang="he-IL" b="1" u="sng" dirty="0" err="1"/>
              <a:t>רשיון</a:t>
            </a:r>
            <a:r>
              <a:rPr lang="he-IL" b="1" u="sng" dirty="0"/>
              <a:t> (</a:t>
            </a:r>
            <a:r>
              <a:rPr lang="en-US" b="1" u="sng" dirty="0"/>
              <a:t>(A.B</a:t>
            </a:r>
            <a:endParaRPr lang="he-IL" b="1" u="sng" dirty="0"/>
          </a:p>
          <a:p>
            <a:endParaRPr lang="he-IL" b="1" u="sng" dirty="0"/>
          </a:p>
          <a:p>
            <a:endParaRPr lang="he-IL" b="1" u="sng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FE5BC-70F8-4E55-A47C-8EF3F6CF77A4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9542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b="1" u="sng" dirty="0"/>
              <a:t>אוכלוסיית היעד- כלל האנשים בעלי רישיון במדינת ישראל בעלי </a:t>
            </a:r>
            <a:r>
              <a:rPr lang="he-IL" b="1" u="sng" dirty="0" err="1"/>
              <a:t>רשיון</a:t>
            </a:r>
            <a:r>
              <a:rPr lang="he-IL" b="1" u="sng" dirty="0"/>
              <a:t> (</a:t>
            </a:r>
            <a:r>
              <a:rPr lang="en-US" b="1" u="sng" dirty="0"/>
              <a:t>(A.B</a:t>
            </a:r>
            <a:endParaRPr lang="he-IL" b="1" u="sng" dirty="0"/>
          </a:p>
          <a:p>
            <a:endParaRPr lang="he-IL" b="1" u="sng" dirty="0"/>
          </a:p>
          <a:p>
            <a:endParaRPr lang="he-IL" b="1" u="sng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FE5BC-70F8-4E55-A47C-8EF3F6CF77A4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727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1200" b="1" i="0" u="sng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לי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u="sng" dirty="0"/>
              <a:t>הנחות המודל</a:t>
            </a:r>
            <a:r>
              <a:rPr lang="he-IL" dirty="0"/>
              <a:t>: מבחינתנו המשתנה המסביר הוא אופנועים, והמשתנה המוסבר הוא כמות התאונות.</a:t>
            </a:r>
            <a:endParaRPr lang="he-IL" sz="1200" b="0" i="0" u="none" strike="noStrike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he-IL" sz="1200" b="0" i="0" u="sng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השערה 1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:מניחים שקיים קשר ישיר בין אחוז האופנועים על כמות התאונות באותו מרחב גאוגרפי.</a:t>
            </a:r>
            <a:endParaRPr lang="he-IL" dirty="0"/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H0:</a:t>
            </a:r>
            <a:r>
              <a:rPr lang="el-GR" sz="1200" b="0" i="0" u="none" strike="noStrike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David" panose="020E0502060401010101" pitchFamily="34" charset="-79"/>
              </a:rPr>
              <a:t>β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1=0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  לא קיים קשר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0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≠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H1:</a:t>
            </a:r>
            <a:r>
              <a:rPr lang="el-GR" sz="1200" b="0" i="0" u="none" strike="noStrike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David" panose="020E0502060401010101" pitchFamily="34" charset="-79"/>
              </a:rPr>
              <a:t>β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1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 קיים קשר</a:t>
            </a:r>
          </a:p>
          <a:p>
            <a:endParaRPr lang="he-IL" dirty="0"/>
          </a:p>
          <a:p>
            <a:r>
              <a:rPr lang="he-IL" dirty="0"/>
              <a:t>אוכלוסייה- בעלי אופנוע במדינת ישראל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FE5BC-70F8-4E55-A47C-8EF3F6CF77A4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0178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1200" b="1" i="0" u="sng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לי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u="sng" dirty="0"/>
              <a:t>הנחות המודל</a:t>
            </a:r>
            <a:r>
              <a:rPr lang="he-IL" dirty="0"/>
              <a:t>: מבחינתנו המשתנה המסביר הוא אופנועים, והמשתנה המוסבר הוא כמות התאונות.</a:t>
            </a:r>
            <a:endParaRPr lang="he-IL" sz="1200" b="0" i="0" u="none" strike="noStrike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he-IL" sz="1200" b="0" i="0" u="sng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השערה 1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:מניחים שקיים קשר ישיר בין אחוז האופנועים על כמות התאונות באותו מרחב גאוגרפי.</a:t>
            </a:r>
            <a:endParaRPr lang="he-IL" dirty="0"/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H0:</a:t>
            </a:r>
            <a:r>
              <a:rPr lang="el-GR" sz="1200" b="0" i="0" u="none" strike="noStrike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David" panose="020E0502060401010101" pitchFamily="34" charset="-79"/>
              </a:rPr>
              <a:t>β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1=0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  לא קיים קשר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0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≠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H1:</a:t>
            </a:r>
            <a:r>
              <a:rPr lang="el-GR" sz="1200" b="0" i="0" u="none" strike="noStrike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David" panose="020E0502060401010101" pitchFamily="34" charset="-79"/>
              </a:rPr>
              <a:t>β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1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 קיים קשר</a:t>
            </a:r>
          </a:p>
          <a:p>
            <a:endParaRPr lang="he-IL" dirty="0"/>
          </a:p>
          <a:p>
            <a:r>
              <a:rPr lang="he-IL" dirty="0"/>
              <a:t>אוכלוסייה- בעלי אופנוע במדינת ישראל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FE5BC-70F8-4E55-A47C-8EF3F6CF77A4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2025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1200" b="1" i="0" u="sng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לי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u="sng" dirty="0"/>
              <a:t>הנחות המודל</a:t>
            </a:r>
            <a:r>
              <a:rPr lang="he-IL" dirty="0"/>
              <a:t>: מבחינתנו המשתנה המסביר הוא אופנועים, והמשתנה המוסבר הוא כמות התאונות.</a:t>
            </a:r>
            <a:endParaRPr lang="he-IL" sz="1200" b="0" i="0" u="none" strike="noStrike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he-IL" sz="1200" b="0" i="0" u="sng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השערה 1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:מניחים שקיים קשר ישיר בין אחוז האופנועים על כמות התאונות באותו מרחב גאוגרפי.</a:t>
            </a:r>
            <a:endParaRPr lang="he-IL" dirty="0"/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H0:</a:t>
            </a:r>
            <a:r>
              <a:rPr lang="el-GR" sz="1200" b="0" i="0" u="none" strike="noStrike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David" panose="020E0502060401010101" pitchFamily="34" charset="-79"/>
              </a:rPr>
              <a:t>β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1=0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  לא קיים קשר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0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≠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H1:</a:t>
            </a:r>
            <a:r>
              <a:rPr lang="el-GR" sz="1200" b="0" i="0" u="none" strike="noStrike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David" panose="020E0502060401010101" pitchFamily="34" charset="-79"/>
              </a:rPr>
              <a:t>β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1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 קיים קשר</a:t>
            </a:r>
          </a:p>
          <a:p>
            <a:endParaRPr lang="he-IL" dirty="0"/>
          </a:p>
          <a:p>
            <a:r>
              <a:rPr lang="he-IL" dirty="0"/>
              <a:t>אוכלוסייה- בעלי אופנוע במדינת ישראל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FE5BC-70F8-4E55-A47C-8EF3F6CF77A4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37927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1200" b="1" i="0" u="sng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עמית</a:t>
            </a:r>
          </a:p>
          <a:p>
            <a:r>
              <a:rPr lang="he-IL" sz="1200" b="0" i="0" u="sng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השערה 2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: קיים הבדל בין כמות התהפכויות בין סוגי הרכב השונים</a:t>
            </a:r>
            <a:endParaRPr lang="he-IL" dirty="0"/>
          </a:p>
          <a:p>
            <a:r>
              <a:rPr lang="he-IL" u="sng" dirty="0"/>
              <a:t>הנחות המודל</a:t>
            </a:r>
            <a:r>
              <a:rPr lang="he-IL" dirty="0"/>
              <a:t>:</a:t>
            </a:r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H0: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µ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1=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µ2=µ3..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 תוחלות כמות התהפכויות כלי הרכב השונים</a:t>
            </a:r>
          </a:p>
          <a:p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אחרת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H1: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        אחרת</a:t>
            </a:r>
          </a:p>
          <a:p>
            <a:endParaRPr lang="he-IL" dirty="0"/>
          </a:p>
          <a:p>
            <a:r>
              <a:rPr lang="he-IL" dirty="0"/>
              <a:t>גורם- סוג הרכב</a:t>
            </a:r>
          </a:p>
          <a:p>
            <a:r>
              <a:rPr lang="he-IL" dirty="0"/>
              <a:t>פירוט הטיפולים (רכב, אופנוע סמ"קים)</a:t>
            </a:r>
          </a:p>
          <a:p>
            <a:r>
              <a:rPr lang="he-IL" dirty="0"/>
              <a:t>נבחן שוויון שונויות, התפלגות נורמאלית ובדיקת הומוגניות </a:t>
            </a:r>
          </a:p>
          <a:p>
            <a:endParaRPr lang="he-IL" dirty="0"/>
          </a:p>
          <a:p>
            <a:r>
              <a:rPr lang="he-IL" dirty="0"/>
              <a:t>תת שאלה- מיקוד ביחס לאוכלוסיית האופנועים אם קיימת היתכנות לכך שאכן קיימת השפעה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FE5BC-70F8-4E55-A47C-8EF3F6CF77A4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713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1200" b="1" i="0" u="sng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לי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u="sng" dirty="0"/>
              <a:t>הנחות המודל</a:t>
            </a:r>
            <a:r>
              <a:rPr lang="he-IL" dirty="0"/>
              <a:t>: מבחינתנו המשתנה המסביר הוא אופנועים, והמשתנה המוסבר הוא כמות התאונות.</a:t>
            </a:r>
            <a:endParaRPr lang="he-IL" sz="1200" b="0" i="0" u="none" strike="noStrike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he-IL" sz="1200" b="0" i="0" u="sng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השערה 1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:מניחים שקיים קשר ישיר בין אחוז האופנועים על כמות התאונות באותו מרחב גאוגרפי.</a:t>
            </a:r>
            <a:endParaRPr lang="he-IL" dirty="0"/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H0:</a:t>
            </a:r>
            <a:r>
              <a:rPr lang="el-GR" sz="1200" b="0" i="0" u="none" strike="noStrike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David" panose="020E0502060401010101" pitchFamily="34" charset="-79"/>
              </a:rPr>
              <a:t>β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1=0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  לא קיים קשר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0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≠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H1:</a:t>
            </a:r>
            <a:r>
              <a:rPr lang="el-GR" sz="1200" b="0" i="0" u="none" strike="noStrike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David" panose="020E0502060401010101" pitchFamily="34" charset="-79"/>
              </a:rPr>
              <a:t>β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1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 קיים קשר</a:t>
            </a:r>
          </a:p>
          <a:p>
            <a:endParaRPr lang="he-IL" dirty="0"/>
          </a:p>
          <a:p>
            <a:r>
              <a:rPr lang="he-IL" dirty="0"/>
              <a:t>אוכלוסייה- בעלי אופנוע במדינת ישראל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FE5BC-70F8-4E55-A47C-8EF3F6CF77A4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76840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1200" b="1" i="0" u="sng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תומר</a:t>
            </a:r>
          </a:p>
          <a:p>
            <a:r>
              <a:rPr lang="he-IL" sz="1200" b="0" i="0" u="sng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השערה 3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: לדעתנו כן קיימת תלות, כראייה פוליסת ביטוח- נהגים צעירים מול וותיקים..</a:t>
            </a:r>
            <a:endParaRPr lang="he-IL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u="sng" dirty="0"/>
              <a:t>הנחות המודל</a:t>
            </a:r>
            <a:r>
              <a:rPr lang="he-IL" dirty="0"/>
              <a:t>: בדיקת תלות בין המשתנים (כמות תאונות מול גיל)</a:t>
            </a:r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H0:</a:t>
            </a:r>
            <a:r>
              <a:rPr lang="el-G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ρ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=0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אין קשר בין גיל לכמות תאונות</a:t>
            </a:r>
          </a:p>
          <a:p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0≠</a:t>
            </a:r>
            <a:r>
              <a:rPr lang="el-GR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ρ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H1: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יש קשר</a:t>
            </a:r>
          </a:p>
          <a:p>
            <a:endParaRPr lang="he-IL" dirty="0"/>
          </a:p>
          <a:p>
            <a:r>
              <a:rPr lang="he-IL" u="sng" dirty="0"/>
              <a:t>תת שאלה</a:t>
            </a:r>
            <a:r>
              <a:rPr lang="he-IL" dirty="0"/>
              <a:t>: מבחן פרופורציה</a:t>
            </a:r>
          </a:p>
          <a:p>
            <a:r>
              <a:rPr lang="he-IL" u="sng" dirty="0"/>
              <a:t>הנחות המודל- </a:t>
            </a:r>
            <a:r>
              <a:rPr lang="he-IL" dirty="0"/>
              <a:t>יחס מהאוכלוסייה במיקוד על גלאים ספציפיים   </a:t>
            </a:r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H0: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P1-P2=0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אין קשר בין גיל לכמות תאונות</a:t>
            </a:r>
          </a:p>
          <a:p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P1-P2&gt;0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H1:</a:t>
            </a:r>
            <a:r>
              <a:rPr lang="he-IL" sz="1200" b="0" i="0" u="none" strike="noStrike" dirty="0">
                <a:solidFill>
                  <a:srgbClr val="000000"/>
                </a:solidFill>
                <a:effectLst/>
                <a:latin typeface="David" panose="020E0502060401010101" pitchFamily="34" charset="-79"/>
                <a:cs typeface="David" panose="020E0502060401010101" pitchFamily="34" charset="-79"/>
              </a:rPr>
              <a:t>  % גילאי 17-24 גדול יותר מגילאי 25-44 במעורבות בתאונה</a:t>
            </a:r>
          </a:p>
          <a:p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FE5BC-70F8-4E55-A47C-8EF3F6CF77A4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0850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0ABF073-3F38-E546-2559-7CCC095A8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7964A8E1-655A-6DEC-9851-1B6D3266B9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828400F-B183-A750-FCFA-BDB101776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7BA3-9D48-444D-91B9-61F0EA4E2B04}" type="datetimeFigureOut">
              <a:rPr lang="he-IL" smtClean="0"/>
              <a:t>כ"ו/שבט/תשפ"ג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26E3F2F-0463-B409-2469-12284DAC3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0207FBF-6E85-ADD8-79DF-776F141D6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E644-1C74-4628-9370-5323C4A573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3285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8851BFB-8877-0A21-1170-83582088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67875D85-2BDD-C9DE-94D6-6740F016E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44AC431-9D27-6703-0D00-56116F90B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7BA3-9D48-444D-91B9-61F0EA4E2B04}" type="datetimeFigureOut">
              <a:rPr lang="he-IL" smtClean="0"/>
              <a:t>כ"ו/שבט/תשפ"ג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B550677-0178-F332-1688-4EDF2762D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ED2106B-8183-3756-30DE-5C17786E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E644-1C74-4628-9370-5323C4A573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3370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5753042B-3366-F2C7-C25C-DFD216710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F150459-8828-07C3-CB45-10DDA6F84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B3E296E-2CA7-72D9-D452-58D14B68E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7BA3-9D48-444D-91B9-61F0EA4E2B04}" type="datetimeFigureOut">
              <a:rPr lang="he-IL" smtClean="0"/>
              <a:t>כ"ו/שבט/תשפ"ג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2B4DC61-5198-9FF0-AAEB-CBEA87057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0472776-2B31-5195-25CE-56740B6B1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E644-1C74-4628-9370-5323C4A573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1836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905D849-E786-B177-D9B6-F1570D4AB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A834166-D26B-FEAA-DA04-12B0B096D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EB8E3A6-5014-3C74-15F4-1186B20A0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7BA3-9D48-444D-91B9-61F0EA4E2B04}" type="datetimeFigureOut">
              <a:rPr lang="he-IL" smtClean="0"/>
              <a:t>כ"ו/שבט/תשפ"ג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EBE66D4-C2E4-BE48-2057-DE0056A59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4DEEAD3-F53A-E554-0C84-1F9735DF4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E644-1C74-4628-9370-5323C4A573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3878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693F10-5695-D6D0-AE42-1D3F1F487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0348C81-AA56-39CF-70E8-E174A0BC7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0760181-9F34-09DB-5575-E4A90EE59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7BA3-9D48-444D-91B9-61F0EA4E2B04}" type="datetimeFigureOut">
              <a:rPr lang="he-IL" smtClean="0"/>
              <a:t>כ"ו/שבט/תשפ"ג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BA86444-4E00-DC5A-F442-EAA9DB13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7C581DF-6FB1-B172-D017-FB5D806C9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E644-1C74-4628-9370-5323C4A573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9801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8159D28-9D1C-D239-818D-F23A4651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7D9A1-D5AB-6C64-DF58-ABC5A8919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5EDB837-3A90-6C8E-2B59-EB277A246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3F1DAEA-6901-6F30-3FA4-21CAC294A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7BA3-9D48-444D-91B9-61F0EA4E2B04}" type="datetimeFigureOut">
              <a:rPr lang="he-IL" smtClean="0"/>
              <a:t>כ"ו/שבט/תשפ"ג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6EFF5EA-0A1D-C3D4-9A66-E025D0C5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E755675-015A-5448-80C8-C9ABADC3E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E644-1C74-4628-9370-5323C4A573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580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10B6FBE-A194-AD0D-85C6-4197121B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F73A437-4C36-1DC8-532E-97E4F2FE5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C6CE8E5-870D-B3A8-522D-6603F2EDA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2560EFC-4269-3996-6BB8-7BEB3B03DB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A02EF333-DD9A-D3B3-91C7-A277470340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AEE0654F-D443-E814-6F2E-F4733D26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7BA3-9D48-444D-91B9-61F0EA4E2B04}" type="datetimeFigureOut">
              <a:rPr lang="he-IL" smtClean="0"/>
              <a:t>כ"ו/שבט/תשפ"ג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7B80FD30-22E6-F0D9-8F5D-E4551CE45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B29094AB-12D5-30D4-2C47-3CCFDB0D6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E644-1C74-4628-9370-5323C4A573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2819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08CB2C7-5AAF-5233-2159-0888E067F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146DC72B-9711-1BEF-8CAB-B8A8935C1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7BA3-9D48-444D-91B9-61F0EA4E2B04}" type="datetimeFigureOut">
              <a:rPr lang="he-IL" smtClean="0"/>
              <a:t>כ"ו/שבט/תשפ"ג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AE78F588-F8A8-4BE0-C194-325CDDE14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5355D748-B9C5-16E2-460E-55AFC8CD7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E644-1C74-4628-9370-5323C4A573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7592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7679C149-D007-68E2-9B1F-7B91C29EB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7BA3-9D48-444D-91B9-61F0EA4E2B04}" type="datetimeFigureOut">
              <a:rPr lang="he-IL" smtClean="0"/>
              <a:t>כ"ו/שבט/תשפ"ג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925CB085-3507-64BF-3AF8-5F3C4B61F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445B060-E104-B4E3-C383-2FC6DED50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E644-1C74-4628-9370-5323C4A573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27311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C74CC78-3AB5-A2E3-434B-178E8B21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4235FEC-4DE8-FFD1-6BE9-C240E7CB0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6C26320-8ECF-BF6A-1EDE-D80E0B1D4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CCFBAEE-EC48-7C7D-4B5C-070C85B1D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7BA3-9D48-444D-91B9-61F0EA4E2B04}" type="datetimeFigureOut">
              <a:rPr lang="he-IL" smtClean="0"/>
              <a:t>כ"ו/שבט/תשפ"ג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6D9A3C4-2C3D-0466-1FEF-911998F7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FCBEF14-A852-CA51-B20C-CA7940872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E644-1C74-4628-9370-5323C4A573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7755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15DF41E-93C9-5BA2-1D4F-FB65790C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31211A50-EE37-4F80-68D7-F33BB67DA7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068068D-26A6-5D51-CD6E-964A26BF3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9C20A0C-4AF7-0185-7779-3DFA3C787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7BA3-9D48-444D-91B9-61F0EA4E2B04}" type="datetimeFigureOut">
              <a:rPr lang="he-IL" smtClean="0"/>
              <a:t>כ"ו/שבט/תשפ"ג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BADAFB1-BAF0-79B9-0BB4-CD86C387A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86AEE62-15E5-AAEA-2C42-BDF22CDE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EE644-1C74-4628-9370-5323C4A573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1420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2C2409A4-9168-B15E-D0C6-3EAE78E1A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9F067EA-6618-4936-950F-3837E5E65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7E8EF67-DA46-2E44-0B78-61DD60D2CD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B7BA3-9D48-444D-91B9-61F0EA4E2B04}" type="datetimeFigureOut">
              <a:rPr lang="he-IL" smtClean="0"/>
              <a:t>כ"ו/שבט/תשפ"ג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A6E7F89-9E0C-8593-D1D8-74A375606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95BD408-6A0D-322A-D534-E8D72E8A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EE644-1C74-4628-9370-5323C4A573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86026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hyperlink" Target="&#1511;&#1493;&#1508;&#1505;&#1488;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TreePlot.html" TargetMode="External"/><Relationship Id="rId4" Type="http://schemas.openxmlformats.org/officeDocument/2006/relationships/hyperlink" Target="../../../../&#1490;&#1512;&#1508;&#1497;&#1501;/&#1511;&#1493;&#1508;&#1505;&#1488;1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3.wdp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01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BAR%20NPV.html" TargetMode="External"/><Relationship Id="rId4" Type="http://schemas.openxmlformats.org/officeDocument/2006/relationships/hyperlink" Target="../../../../&#1490;&#1512;&#1508;&#1497;&#1501;/NPV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3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160.png"/><Relationship Id="rId3" Type="http://schemas.openxmlformats.org/officeDocument/2006/relationships/image" Target="../media/image34.png"/><Relationship Id="rId21" Type="http://schemas.openxmlformats.org/officeDocument/2006/relationships/image" Target="../media/image190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4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9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170.png"/><Relationship Id="rId9" Type="http://schemas.openxmlformats.org/officeDocument/2006/relationships/image" Target="../media/image120.png"/><Relationship Id="rId14" Type="http://schemas.openxmlformats.org/officeDocument/2006/relationships/image" Target="../media/image42.png"/><Relationship Id="rId22" Type="http://schemas.openxmlformats.org/officeDocument/2006/relationships/image" Target="../media/image20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0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9.gif"/><Relationship Id="rId5" Type="http://schemas.openxmlformats.org/officeDocument/2006/relationships/image" Target="../media/image48.jpeg"/><Relationship Id="rId4" Type="http://schemas.openxmlformats.org/officeDocument/2006/relationships/notesSlide" Target="../notesSlides/notesSlide15.xml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hyperlink" Target="Map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6F4D43B3-70E2-EFB4-6499-C2E3923C4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10360"/>
            <a:ext cx="12192000" cy="8893760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CFD08846-8D7A-2EF8-B793-0632671FB914}"/>
              </a:ext>
            </a:extLst>
          </p:cNvPr>
          <p:cNvSpPr/>
          <p:nvPr/>
        </p:nvSpPr>
        <p:spPr>
          <a:xfrm>
            <a:off x="0" y="-1384300"/>
            <a:ext cx="12192000" cy="8267700"/>
          </a:xfrm>
          <a:prstGeom prst="rect">
            <a:avLst/>
          </a:prstGeom>
          <a:solidFill>
            <a:schemeClr val="tx1">
              <a:alpha val="1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2A1BACF1-3186-842C-0343-E0E95175FDDA}"/>
              </a:ext>
            </a:extLst>
          </p:cNvPr>
          <p:cNvSpPr/>
          <p:nvPr/>
        </p:nvSpPr>
        <p:spPr>
          <a:xfrm>
            <a:off x="9017000" y="1587500"/>
            <a:ext cx="3174998" cy="275590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6A717A74-7EBC-7751-9740-5A7D5D938C1D}"/>
              </a:ext>
            </a:extLst>
          </p:cNvPr>
          <p:cNvCxnSpPr>
            <a:cxnSpLocks/>
          </p:cNvCxnSpPr>
          <p:nvPr/>
        </p:nvCxnSpPr>
        <p:spPr>
          <a:xfrm>
            <a:off x="1041400" y="-1625600"/>
            <a:ext cx="0" cy="711200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B6A3418F-D019-AD0C-84A5-C1C98E7BB26A}"/>
              </a:ext>
            </a:extLst>
          </p:cNvPr>
          <p:cNvCxnSpPr>
            <a:cxnSpLocks/>
          </p:cNvCxnSpPr>
          <p:nvPr/>
        </p:nvCxnSpPr>
        <p:spPr>
          <a:xfrm>
            <a:off x="1041400" y="3721100"/>
            <a:ext cx="0" cy="1816100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DC7EFC9D-4FDC-89F6-CC22-4E7D42B66368}"/>
              </a:ext>
            </a:extLst>
          </p:cNvPr>
          <p:cNvSpPr txBox="1"/>
          <p:nvPr/>
        </p:nvSpPr>
        <p:spPr>
          <a:xfrm>
            <a:off x="1169233" y="1673900"/>
            <a:ext cx="10361743" cy="243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he-IL" sz="5400" b="1" i="0" u="none" strike="noStrike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השפעת גיל הנהג וסוג כלי הרכב על כמות תאונות הדרכים בישראל</a:t>
            </a:r>
            <a:endParaRPr lang="he-IL" sz="5400" b="1" dirty="0">
              <a:solidFill>
                <a:schemeClr val="bg1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C781A5D4-D8BB-150A-3873-B8227DFEEA06}"/>
              </a:ext>
            </a:extLst>
          </p:cNvPr>
          <p:cNvSpPr txBox="1"/>
          <p:nvPr/>
        </p:nvSpPr>
        <p:spPr>
          <a:xfrm>
            <a:off x="0" y="5600700"/>
            <a:ext cx="12192000" cy="1939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e-IL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לי זוהר  </a:t>
            </a:r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ea typeface="Segoe UI Black" panose="020B0A02040204020203" pitchFamily="34" charset="0"/>
                <a:cs typeface="Calibri" panose="020F0502020204030204" pitchFamily="34" charset="0"/>
              </a:rPr>
              <a:t>∙  </a:t>
            </a:r>
            <a:r>
              <a:rPr lang="he-IL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ניר מעיין  </a:t>
            </a:r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ea typeface="Segoe UI Black" panose="020B0A02040204020203" pitchFamily="34" charset="0"/>
                <a:cs typeface="Calibri" panose="020F0502020204030204" pitchFamily="34" charset="0"/>
              </a:rPr>
              <a:t>∙ </a:t>
            </a:r>
            <a:r>
              <a:rPr lang="he-IL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יובל ברקו   </a:t>
            </a:r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ea typeface="Segoe UI Black" panose="020B0A02040204020203" pitchFamily="34" charset="0"/>
                <a:cs typeface="Calibri" panose="020F0502020204030204" pitchFamily="34" charset="0"/>
              </a:rPr>
              <a:t>∙   </a:t>
            </a:r>
            <a:r>
              <a:rPr lang="he-IL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עמית בוחבוט  </a:t>
            </a:r>
            <a:r>
              <a:rPr lang="he-IL" dirty="0">
                <a:solidFill>
                  <a:schemeClr val="bg1"/>
                </a:solidFill>
                <a:latin typeface="Calibri" panose="020F0502020204030204" pitchFamily="34" charset="0"/>
                <a:ea typeface="Segoe UI Black" panose="020B0A02040204020203" pitchFamily="34" charset="0"/>
                <a:cs typeface="Calibri" panose="020F0502020204030204" pitchFamily="34" charset="0"/>
              </a:rPr>
              <a:t>∙ </a:t>
            </a:r>
            <a:r>
              <a:rPr lang="he-IL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תומר אמיר</a:t>
            </a:r>
            <a:endParaRPr lang="he-IL" sz="24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pPr algn="ctr">
              <a:lnSpc>
                <a:spcPct val="150000"/>
              </a:lnSpc>
            </a:pPr>
            <a:endParaRPr lang="he-IL" sz="16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pPr algn="ctr">
              <a:lnSpc>
                <a:spcPct val="150000"/>
              </a:lnSpc>
            </a:pPr>
            <a:endParaRPr lang="he-IL" sz="16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pPr algn="ctr">
              <a:lnSpc>
                <a:spcPct val="150000"/>
              </a:lnSpc>
            </a:pPr>
            <a:endParaRPr lang="he-IL" sz="16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pPr algn="ctr">
              <a:lnSpc>
                <a:spcPct val="150000"/>
              </a:lnSpc>
            </a:pPr>
            <a:endParaRPr lang="he-IL" sz="16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0803B197-E020-68A6-28E6-E6DCFB4F6F16}"/>
              </a:ext>
            </a:extLst>
          </p:cNvPr>
          <p:cNvSpPr txBox="1"/>
          <p:nvPr/>
        </p:nvSpPr>
        <p:spPr>
          <a:xfrm>
            <a:off x="1041400" y="4464487"/>
            <a:ext cx="3428999" cy="1010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he-IL" sz="2400" b="1" u="sng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קורס "מדעי הנתונים"</a:t>
            </a:r>
          </a:p>
          <a:p>
            <a:pPr algn="l">
              <a:lnSpc>
                <a:spcPct val="150000"/>
              </a:lnSpc>
            </a:pPr>
            <a:r>
              <a:rPr lang="he-IL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מרצה:  </a:t>
            </a:r>
            <a:r>
              <a:rPr lang="he-IL" b="1" i="0" u="none" strike="noStrike" baseline="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ד"ר  סבטלנה  דייצ'מן</a:t>
            </a:r>
            <a:endParaRPr lang="he-IL" b="1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425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תמונה 45">
            <a:extLst>
              <a:ext uri="{FF2B5EF4-FFF2-40B4-BE49-F238E27FC236}">
                <a16:creationId xmlns:a16="http://schemas.microsoft.com/office/drawing/2014/main" id="{E8613DB6-D501-17E5-5004-462F545BC7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1270" r="-1193" b="2057"/>
          <a:stretch/>
        </p:blipFill>
        <p:spPr>
          <a:xfrm>
            <a:off x="-2148109" y="-18559"/>
            <a:ext cx="10535931" cy="6876560"/>
          </a:xfrm>
          <a:prstGeom prst="rect">
            <a:avLst/>
          </a:prstGeom>
        </p:spPr>
      </p:pic>
      <p:sp>
        <p:nvSpPr>
          <p:cNvPr id="45" name="משולש ישר-זווית 44">
            <a:extLst>
              <a:ext uri="{FF2B5EF4-FFF2-40B4-BE49-F238E27FC236}">
                <a16:creationId xmlns:a16="http://schemas.microsoft.com/office/drawing/2014/main" id="{4AAC53FF-6364-25F6-F7AB-CB3708F1E8D4}"/>
              </a:ext>
            </a:extLst>
          </p:cNvPr>
          <p:cNvSpPr/>
          <p:nvPr/>
        </p:nvSpPr>
        <p:spPr>
          <a:xfrm rot="10800000">
            <a:off x="629223" y="-18560"/>
            <a:ext cx="7647649" cy="687656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B1041983-B161-FB71-ABEB-3EC8C555C948}"/>
              </a:ext>
            </a:extLst>
          </p:cNvPr>
          <p:cNvSpPr txBox="1"/>
          <p:nvPr/>
        </p:nvSpPr>
        <p:spPr>
          <a:xfrm>
            <a:off x="6435703" y="415838"/>
            <a:ext cx="51833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שאלה מס' 2</a:t>
            </a:r>
            <a:endParaRPr lang="he-IL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D30A86D9-C1B7-1D11-233F-4F87291DF053}"/>
              </a:ext>
            </a:extLst>
          </p:cNvPr>
          <p:cNvCxnSpPr>
            <a:cxnSpLocks/>
          </p:cNvCxnSpPr>
          <p:nvPr/>
        </p:nvCxnSpPr>
        <p:spPr>
          <a:xfrm>
            <a:off x="11842113" y="1456617"/>
            <a:ext cx="0" cy="1816100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7815FDE7-CFB9-D030-FB60-21065DAA21C8}"/>
              </a:ext>
            </a:extLst>
          </p:cNvPr>
          <p:cNvSpPr txBox="1"/>
          <p:nvPr/>
        </p:nvSpPr>
        <p:spPr>
          <a:xfrm>
            <a:off x="-583043" y="1244733"/>
            <a:ext cx="12281693" cy="1951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האם קיים הבדל בכמות התאונות בסוגי הרכב השונים 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he-I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במרחב גיאוגרפי? </a:t>
            </a:r>
          </a:p>
          <a:p>
            <a:pPr>
              <a:lnSpc>
                <a:spcPct val="150000"/>
              </a:lnSpc>
            </a:pPr>
            <a:r>
              <a:rPr lang="he-I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אם כן, איזה כלי תחבורה בעל כמות תאונות נמוכה ביותר?</a:t>
            </a:r>
          </a:p>
        </p:txBody>
      </p:sp>
      <p:cxnSp>
        <p:nvCxnSpPr>
          <p:cNvPr id="9" name="מחבר ישר 8">
            <a:hlinkClick r:id="rId4" action="ppaction://hlinkfile"/>
            <a:extLst>
              <a:ext uri="{FF2B5EF4-FFF2-40B4-BE49-F238E27FC236}">
                <a16:creationId xmlns:a16="http://schemas.microsoft.com/office/drawing/2014/main" id="{5083DD6E-415B-0F61-07EE-39CD072D720F}"/>
              </a:ext>
            </a:extLst>
          </p:cNvPr>
          <p:cNvCxnSpPr>
            <a:cxnSpLocks/>
          </p:cNvCxnSpPr>
          <p:nvPr/>
        </p:nvCxnSpPr>
        <p:spPr>
          <a:xfrm>
            <a:off x="11842113" y="-18560"/>
            <a:ext cx="0" cy="3257824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4" descr="Bar graph - Free business icons">
            <a:hlinkClick r:id="rId5" action="ppaction://hlinkfile"/>
            <a:extLst>
              <a:ext uri="{FF2B5EF4-FFF2-40B4-BE49-F238E27FC236}">
                <a16:creationId xmlns:a16="http://schemas.microsoft.com/office/drawing/2014/main" id="{43E5B08C-3FBC-B0C8-5662-CD115AE06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613" y="6083165"/>
            <a:ext cx="613639" cy="61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Bar graph - Free business icons">
            <a:hlinkClick r:id="rId7" action="ppaction://hlinkfile"/>
            <a:extLst>
              <a:ext uri="{FF2B5EF4-FFF2-40B4-BE49-F238E27FC236}">
                <a16:creationId xmlns:a16="http://schemas.microsoft.com/office/drawing/2014/main" id="{F2CD5BA2-E979-A77C-ECC9-D4A3EA690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024" y="6083165"/>
            <a:ext cx="613639" cy="61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4801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משולש ישר-זווית 11">
            <a:extLst>
              <a:ext uri="{FF2B5EF4-FFF2-40B4-BE49-F238E27FC236}">
                <a16:creationId xmlns:a16="http://schemas.microsoft.com/office/drawing/2014/main" id="{D21ED043-255B-2A08-7580-9C46AEDAA097}"/>
              </a:ext>
            </a:extLst>
          </p:cNvPr>
          <p:cNvSpPr/>
          <p:nvPr/>
        </p:nvSpPr>
        <p:spPr>
          <a:xfrm rot="10800000">
            <a:off x="1733980" y="-18560"/>
            <a:ext cx="7647649" cy="687656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34979851-D3BE-5EFD-E997-6688869E5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68" y="790210"/>
            <a:ext cx="11209106" cy="5765684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38FF57C3-7E77-E234-9CAE-7D9255D614AE}"/>
              </a:ext>
            </a:extLst>
          </p:cNvPr>
          <p:cNvSpPr/>
          <p:nvPr/>
        </p:nvSpPr>
        <p:spPr>
          <a:xfrm>
            <a:off x="371607" y="790210"/>
            <a:ext cx="10898321" cy="5765684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" name="מחבר ישר 3">
            <a:extLst>
              <a:ext uri="{FF2B5EF4-FFF2-40B4-BE49-F238E27FC236}">
                <a16:creationId xmlns:a16="http://schemas.microsoft.com/office/drawing/2014/main" id="{297DC51D-9F0E-41CD-46C9-D5AA90975315}"/>
              </a:ext>
            </a:extLst>
          </p:cNvPr>
          <p:cNvCxnSpPr>
            <a:cxnSpLocks/>
          </p:cNvCxnSpPr>
          <p:nvPr/>
        </p:nvCxnSpPr>
        <p:spPr>
          <a:xfrm>
            <a:off x="11820392" y="111117"/>
            <a:ext cx="0" cy="885525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מחבר ישר 4">
            <a:extLst>
              <a:ext uri="{FF2B5EF4-FFF2-40B4-BE49-F238E27FC236}">
                <a16:creationId xmlns:a16="http://schemas.microsoft.com/office/drawing/2014/main" id="{1340256B-286F-94D9-6F7C-3296B737EF95}"/>
              </a:ext>
            </a:extLst>
          </p:cNvPr>
          <p:cNvCxnSpPr>
            <a:cxnSpLocks/>
          </p:cNvCxnSpPr>
          <p:nvPr/>
        </p:nvCxnSpPr>
        <p:spPr>
          <a:xfrm>
            <a:off x="11831921" y="-1411267"/>
            <a:ext cx="1429" cy="2407909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6F5C991F-D4C1-9EEF-0488-A13FB1B2D102}"/>
              </a:ext>
            </a:extLst>
          </p:cNvPr>
          <p:cNvSpPr txBox="1"/>
          <p:nvPr/>
        </p:nvSpPr>
        <p:spPr>
          <a:xfrm>
            <a:off x="-68825" y="-153570"/>
            <a:ext cx="11899410" cy="820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התפלגות כמות תאונות בכל סוג תאונה</a:t>
            </a:r>
          </a:p>
        </p:txBody>
      </p:sp>
    </p:spTree>
    <p:extLst>
      <p:ext uri="{BB962C8B-B14F-4D97-AF65-F5344CB8AC3E}">
        <p14:creationId xmlns:p14="http://schemas.microsoft.com/office/powerpoint/2010/main" val="13008777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0D46BDF-8200-78BE-3151-F047F115EC62}"/>
              </a:ext>
            </a:extLst>
          </p:cNvPr>
          <p:cNvSpPr/>
          <p:nvPr/>
        </p:nvSpPr>
        <p:spPr>
          <a:xfrm>
            <a:off x="349891" y="1616782"/>
            <a:ext cx="11586208" cy="2076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2" name="מחבר ישר 1">
            <a:extLst>
              <a:ext uri="{FF2B5EF4-FFF2-40B4-BE49-F238E27FC236}">
                <a16:creationId xmlns:a16="http://schemas.microsoft.com/office/drawing/2014/main" id="{0C383E8F-4264-D8D8-659B-5941DAF989C1}"/>
              </a:ext>
            </a:extLst>
          </p:cNvPr>
          <p:cNvCxnSpPr>
            <a:cxnSpLocks/>
          </p:cNvCxnSpPr>
          <p:nvPr/>
        </p:nvCxnSpPr>
        <p:spPr>
          <a:xfrm>
            <a:off x="11842108" y="-86627"/>
            <a:ext cx="0" cy="3343699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C7E24434-99E3-B0B3-733A-B4E827FD928C}"/>
              </a:ext>
            </a:extLst>
          </p:cNvPr>
          <p:cNvCxnSpPr>
            <a:cxnSpLocks/>
          </p:cNvCxnSpPr>
          <p:nvPr/>
        </p:nvCxnSpPr>
        <p:spPr>
          <a:xfrm>
            <a:off x="11842108" y="1749085"/>
            <a:ext cx="0" cy="1816100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44205243-215B-C5F9-7B9C-5215F7DCB0E5}"/>
              </a:ext>
            </a:extLst>
          </p:cNvPr>
          <p:cNvSpPr txBox="1"/>
          <p:nvPr/>
        </p:nvSpPr>
        <p:spPr>
          <a:xfrm>
            <a:off x="3456680" y="1871589"/>
            <a:ext cx="74321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he-IL" sz="28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מבחן סטטיסטי- שונות חד כיווני- מודל בלוקים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655BE1E-1656-64B5-7806-7A229D50833B}"/>
              </a:ext>
            </a:extLst>
          </p:cNvPr>
          <p:cNvSpPr txBox="1"/>
          <p:nvPr/>
        </p:nvSpPr>
        <p:spPr>
          <a:xfrm>
            <a:off x="1323821" y="2462060"/>
            <a:ext cx="10291864" cy="113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40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השוואה בין מס' טיפולים שונים ע"מ לקבוע את הטיפול המשמעותי ביותר. </a:t>
            </a:r>
          </a:p>
          <a:p>
            <a:pPr>
              <a:lnSpc>
                <a:spcPct val="150000"/>
              </a:lnSpc>
            </a:pPr>
            <a:r>
              <a:rPr lang="he-IL" sz="240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תוך הקטנת הרעש הנוצר בחלוקה לבלוקים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תרשים זרימה: תהליך 7">
            <a:extLst>
              <a:ext uri="{FF2B5EF4-FFF2-40B4-BE49-F238E27FC236}">
                <a16:creationId xmlns:a16="http://schemas.microsoft.com/office/drawing/2014/main" id="{84AA9539-97E6-08CD-0061-1DBA61C2ECC7}"/>
              </a:ext>
            </a:extLst>
          </p:cNvPr>
          <p:cNvSpPr/>
          <p:nvPr/>
        </p:nvSpPr>
        <p:spPr>
          <a:xfrm>
            <a:off x="10927063" y="1749085"/>
            <a:ext cx="688622" cy="677333"/>
          </a:xfrm>
          <a:prstGeom prst="flowChartProces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79A79EC-C37A-B914-F50B-5DC665BB4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647" y="1782974"/>
            <a:ext cx="475261" cy="5818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9A4EE117-C6CF-041E-E278-BD2F328C4CFC}"/>
                  </a:ext>
                </a:extLst>
              </p:cNvPr>
              <p:cNvSpPr txBox="1"/>
              <p:nvPr/>
            </p:nvSpPr>
            <p:spPr>
              <a:xfrm>
                <a:off x="-359546" y="5676168"/>
                <a:ext cx="25452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Semibold" panose="020B0702040204020203" pitchFamily="34" charset="0"/>
                        </a:rPr>
                        <m:t>𝛼</m:t>
                      </m:r>
                      <m:r>
                        <a:rPr lang="he-IL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Semibold" panose="020B0702040204020203" pitchFamily="34" charset="0"/>
                        </a:rPr>
                        <m:t>=</m:t>
                      </m:r>
                      <m:r>
                        <a:rPr lang="he-IL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Semibold" panose="020B0702040204020203" pitchFamily="34" charset="0"/>
                        </a:rPr>
                        <m:t>5</m:t>
                      </m:r>
                      <m:r>
                        <a:rPr lang="he-IL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Semibold" panose="020B0702040204020203" pitchFamily="34" charset="0"/>
                        </a:rPr>
                        <m:t>%</m:t>
                      </m:r>
                    </m:oMath>
                  </m:oMathPara>
                </a14:m>
                <a:endParaRPr lang="he-IL" sz="2400" dirty="0">
                  <a:solidFill>
                    <a:schemeClr val="bg1">
                      <a:lumMod val="50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9A4EE117-C6CF-041E-E278-BD2F328C4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9546" y="5676168"/>
                <a:ext cx="2545251" cy="461665"/>
              </a:xfrm>
              <a:prstGeom prst="rect">
                <a:avLst/>
              </a:prstGeom>
              <a:blipFill>
                <a:blip r:embed="rId4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B89AC3A-A33F-AB6A-8811-2F4CD2A54A65}"/>
              </a:ext>
            </a:extLst>
          </p:cNvPr>
          <p:cNvSpPr txBox="1"/>
          <p:nvPr/>
        </p:nvSpPr>
        <p:spPr>
          <a:xfrm>
            <a:off x="2910469" y="415838"/>
            <a:ext cx="89093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מבחן סטטיסטי</a:t>
            </a:r>
            <a:endParaRPr lang="he-IL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93216841-A238-F101-2DEC-0D04BC19BE76}"/>
              </a:ext>
            </a:extLst>
          </p:cNvPr>
          <p:cNvSpPr txBox="1"/>
          <p:nvPr/>
        </p:nvSpPr>
        <p:spPr>
          <a:xfrm>
            <a:off x="1323821" y="5655695"/>
            <a:ext cx="10746517" cy="933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טיפול- כמות תאונות כלי הרכב השונים (רכב, אופנוע, מונית, משאית, אוטובוס)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בלוקים- מחוזות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תיבת טקסט 13">
                <a:extLst>
                  <a:ext uri="{FF2B5EF4-FFF2-40B4-BE49-F238E27FC236}">
                    <a16:creationId xmlns:a16="http://schemas.microsoft.com/office/drawing/2014/main" id="{BDB279F3-FB52-7288-4444-65D0BBEE23FE}"/>
                  </a:ext>
                </a:extLst>
              </p:cNvPr>
              <p:cNvSpPr txBox="1"/>
              <p:nvPr/>
            </p:nvSpPr>
            <p:spPr>
              <a:xfrm>
                <a:off x="531064" y="3690370"/>
                <a:ext cx="11084621" cy="59856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3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3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36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he-IL" sz="3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תיבת טקסט 13">
                <a:extLst>
                  <a:ext uri="{FF2B5EF4-FFF2-40B4-BE49-F238E27FC236}">
                    <a16:creationId xmlns:a16="http://schemas.microsoft.com/office/drawing/2014/main" id="{BDB279F3-FB52-7288-4444-65D0BBEE2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64" y="3690370"/>
                <a:ext cx="11084621" cy="598562"/>
              </a:xfrm>
              <a:prstGeom prst="rect">
                <a:avLst/>
              </a:prstGeom>
              <a:blipFill>
                <a:blip r:embed="rId5"/>
                <a:stretch>
                  <a:fillRect t="-21212" b="-3939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מלבן 16">
            <a:extLst>
              <a:ext uri="{FF2B5EF4-FFF2-40B4-BE49-F238E27FC236}">
                <a16:creationId xmlns:a16="http://schemas.microsoft.com/office/drawing/2014/main" id="{A6E79051-CCC7-FC6D-5F2A-3B0322579863}"/>
              </a:ext>
            </a:extLst>
          </p:cNvPr>
          <p:cNvSpPr/>
          <p:nvPr/>
        </p:nvSpPr>
        <p:spPr>
          <a:xfrm>
            <a:off x="349890" y="4421711"/>
            <a:ext cx="5401427" cy="1191535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תיבת טקסט 18">
                <a:extLst>
                  <a:ext uri="{FF2B5EF4-FFF2-40B4-BE49-F238E27FC236}">
                    <a16:creationId xmlns:a16="http://schemas.microsoft.com/office/drawing/2014/main" id="{F108966F-BA19-40B8-8337-F2D8E040F931}"/>
                  </a:ext>
                </a:extLst>
              </p:cNvPr>
              <p:cNvSpPr txBox="1"/>
              <p:nvPr/>
            </p:nvSpPr>
            <p:spPr>
              <a:xfrm>
                <a:off x="464158" y="4958289"/>
                <a:ext cx="5287160" cy="414409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he-IL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אחרת</m:t>
                      </m:r>
                    </m:oMath>
                  </m:oMathPara>
                </a14:m>
                <a:endParaRPr lang="he-IL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תיבת טקסט 18">
                <a:extLst>
                  <a:ext uri="{FF2B5EF4-FFF2-40B4-BE49-F238E27FC236}">
                    <a16:creationId xmlns:a16="http://schemas.microsoft.com/office/drawing/2014/main" id="{F108966F-BA19-40B8-8337-F2D8E040F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58" y="4958289"/>
                <a:ext cx="5287160" cy="4144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מלבן 19">
            <a:extLst>
              <a:ext uri="{FF2B5EF4-FFF2-40B4-BE49-F238E27FC236}">
                <a16:creationId xmlns:a16="http://schemas.microsoft.com/office/drawing/2014/main" id="{0D14F2DD-B074-2D76-CD9B-0F4977DFF5DE}"/>
              </a:ext>
            </a:extLst>
          </p:cNvPr>
          <p:cNvSpPr/>
          <p:nvPr/>
        </p:nvSpPr>
        <p:spPr>
          <a:xfrm>
            <a:off x="5988246" y="4421711"/>
            <a:ext cx="4203966" cy="1191535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5D1A1B22-2253-DE47-EF64-F5563C2BEC77}"/>
                  </a:ext>
                </a:extLst>
              </p:cNvPr>
              <p:cNvSpPr txBox="1"/>
              <p:nvPr/>
            </p:nvSpPr>
            <p:spPr>
              <a:xfrm>
                <a:off x="6102513" y="4958289"/>
                <a:ext cx="5287160" cy="414409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he-IL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אחרת</m:t>
                      </m:r>
                    </m:oMath>
                  </m:oMathPara>
                </a14:m>
                <a:endParaRPr lang="he-IL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תיבת טקסט 21">
                <a:extLst>
                  <a:ext uri="{FF2B5EF4-FFF2-40B4-BE49-F238E27FC236}">
                    <a16:creationId xmlns:a16="http://schemas.microsoft.com/office/drawing/2014/main" id="{5D1A1B22-2253-DE47-EF64-F5563C2BE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513" y="4958289"/>
                <a:ext cx="5287160" cy="4144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תיבת טקסט 22">
                <a:extLst>
                  <a:ext uri="{FF2B5EF4-FFF2-40B4-BE49-F238E27FC236}">
                    <a16:creationId xmlns:a16="http://schemas.microsoft.com/office/drawing/2014/main" id="{A7A9F5BA-DD99-9B0D-B844-646C0794FF3B}"/>
                  </a:ext>
                </a:extLst>
              </p:cNvPr>
              <p:cNvSpPr txBox="1"/>
              <p:nvPr/>
            </p:nvSpPr>
            <p:spPr>
              <a:xfrm>
                <a:off x="464158" y="4542547"/>
                <a:ext cx="52871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he-IL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תיבת טקסט 22">
                <a:extLst>
                  <a:ext uri="{FF2B5EF4-FFF2-40B4-BE49-F238E27FC236}">
                    <a16:creationId xmlns:a16="http://schemas.microsoft.com/office/drawing/2014/main" id="{A7A9F5BA-DD99-9B0D-B844-646C0794F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58" y="4542547"/>
                <a:ext cx="5287160" cy="369332"/>
              </a:xfrm>
              <a:prstGeom prst="rect">
                <a:avLst/>
              </a:prstGeom>
              <a:blipFill>
                <a:blip r:embed="rId8"/>
                <a:stretch>
                  <a:fillRect l="-1845" t="-24590" r="-692" b="-4918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תיבת טקסט 23">
                <a:extLst>
                  <a:ext uri="{FF2B5EF4-FFF2-40B4-BE49-F238E27FC236}">
                    <a16:creationId xmlns:a16="http://schemas.microsoft.com/office/drawing/2014/main" id="{370DA603-D85B-A7B2-6908-AF1AE210FAE1}"/>
                  </a:ext>
                </a:extLst>
              </p:cNvPr>
              <p:cNvSpPr txBox="1"/>
              <p:nvPr/>
            </p:nvSpPr>
            <p:spPr>
              <a:xfrm>
                <a:off x="6097778" y="4505348"/>
                <a:ext cx="52871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he-IL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תיבת טקסט 23">
                <a:extLst>
                  <a:ext uri="{FF2B5EF4-FFF2-40B4-BE49-F238E27FC236}">
                    <a16:creationId xmlns:a16="http://schemas.microsoft.com/office/drawing/2014/main" id="{370DA603-D85B-A7B2-6908-AF1AE210F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778" y="4505348"/>
                <a:ext cx="5287160" cy="369332"/>
              </a:xfrm>
              <a:prstGeom prst="rect">
                <a:avLst/>
              </a:prstGeom>
              <a:blipFill>
                <a:blip r:embed="rId9"/>
                <a:stretch>
                  <a:fillRect l="-1843" t="-24590" b="-4918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81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8" grpId="0" animBg="1"/>
      <p:bldP spid="10" grpId="0"/>
      <p:bldP spid="13" grpId="0"/>
      <p:bldP spid="14" grpId="0"/>
      <p:bldP spid="17" grpId="0" animBg="1"/>
      <p:bldP spid="19" grpId="0"/>
      <p:bldP spid="20" grpId="0" animBg="1"/>
      <p:bldP spid="22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0D46BDF-8200-78BE-3151-F047F115EC62}"/>
              </a:ext>
            </a:extLst>
          </p:cNvPr>
          <p:cNvSpPr/>
          <p:nvPr/>
        </p:nvSpPr>
        <p:spPr>
          <a:xfrm>
            <a:off x="349891" y="1438365"/>
            <a:ext cx="11586208" cy="41242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2" name="מחבר ישר 1">
            <a:extLst>
              <a:ext uri="{FF2B5EF4-FFF2-40B4-BE49-F238E27FC236}">
                <a16:creationId xmlns:a16="http://schemas.microsoft.com/office/drawing/2014/main" id="{0C383E8F-4264-D8D8-659B-5941DAF989C1}"/>
              </a:ext>
            </a:extLst>
          </p:cNvPr>
          <p:cNvCxnSpPr>
            <a:cxnSpLocks/>
          </p:cNvCxnSpPr>
          <p:nvPr/>
        </p:nvCxnSpPr>
        <p:spPr>
          <a:xfrm>
            <a:off x="11842108" y="-86627"/>
            <a:ext cx="0" cy="3343699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C7E24434-99E3-B0B3-733A-B4E827FD928C}"/>
              </a:ext>
            </a:extLst>
          </p:cNvPr>
          <p:cNvCxnSpPr>
            <a:cxnSpLocks/>
          </p:cNvCxnSpPr>
          <p:nvPr/>
        </p:nvCxnSpPr>
        <p:spPr>
          <a:xfrm>
            <a:off x="11842108" y="1749085"/>
            <a:ext cx="0" cy="1816100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655BE1E-1656-64B5-7806-7A229D50833B}"/>
              </a:ext>
            </a:extLst>
          </p:cNvPr>
          <p:cNvSpPr txBox="1"/>
          <p:nvPr/>
        </p:nvSpPr>
        <p:spPr>
          <a:xfrm>
            <a:off x="557561" y="1438178"/>
            <a:ext cx="11190557" cy="3952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e-IL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הנחות</a:t>
            </a:r>
            <a:r>
              <a:rPr lang="he-IL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נורמליות (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shapiro</a:t>
            </a: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)- המשתנה המוסבר אינו מתפלג נורמלית.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בת"ל (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cor</a:t>
            </a: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)- אין תלות בין הטיפולים השונים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אי שוויון (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bartlett</a:t>
            </a: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)- קיים אי שוויון בין המשתנה המוסבר הן לבלוקים והן לטיפולים.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מבחן שונות- א-פרמטרי (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Friedman</a:t>
            </a: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בדיקת הומוגניות (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duncan</a:t>
            </a: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 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7DF75171-AB90-4837-87BC-F9EFEF86E26B}"/>
              </a:ext>
            </a:extLst>
          </p:cNvPr>
          <p:cNvSpPr txBox="1"/>
          <p:nvPr/>
        </p:nvSpPr>
        <p:spPr>
          <a:xfrm>
            <a:off x="2910469" y="415838"/>
            <a:ext cx="89093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מסקנות</a:t>
            </a:r>
            <a:endParaRPr lang="he-IL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F4D7CCA-B1A5-0135-FC2B-2CFBCB3B0004}"/>
              </a:ext>
            </a:extLst>
          </p:cNvPr>
          <p:cNvSpPr txBox="1"/>
          <p:nvPr/>
        </p:nvSpPr>
        <p:spPr>
          <a:xfrm>
            <a:off x="78821" y="5703032"/>
            <a:ext cx="12034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he-IL" sz="3200" b="1" i="0" u="sng" dirty="0">
                <a:solidFill>
                  <a:srgbClr val="FFC00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קיימת השפעה של המחוזות וכלי הרכב על כמות התאונות</a:t>
            </a:r>
            <a:endParaRPr lang="he-IL" sz="3200" b="1" i="0" dirty="0">
              <a:solidFill>
                <a:srgbClr val="FFC000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61F4A0AA-05AB-4B1C-FDE3-D98F5852AA9B}"/>
              </a:ext>
            </a:extLst>
          </p:cNvPr>
          <p:cNvSpPr txBox="1"/>
          <p:nvPr/>
        </p:nvSpPr>
        <p:spPr>
          <a:xfrm>
            <a:off x="3047172" y="637591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he-IL" sz="1800" b="1" u="sng" dirty="0">
                <a:solidFill>
                  <a:srgbClr val="FFC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כמות התאונות המינימלית- קבוצת כלי תחבורה ציבורית</a:t>
            </a:r>
            <a:endParaRPr lang="he-IL" sz="1800" b="1" i="0" dirty="0">
              <a:solidFill>
                <a:srgbClr val="FFC000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61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תמונה 20">
            <a:extLst>
              <a:ext uri="{FF2B5EF4-FFF2-40B4-BE49-F238E27FC236}">
                <a16:creationId xmlns:a16="http://schemas.microsoft.com/office/drawing/2014/main" id="{CC1690CD-50FE-4F59-2546-4481B22695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9835" y="-23380"/>
            <a:ext cx="8984436" cy="6876561"/>
          </a:xfrm>
          <a:prstGeom prst="rect">
            <a:avLst/>
          </a:prstGeom>
        </p:spPr>
      </p:pic>
      <p:sp>
        <p:nvSpPr>
          <p:cNvPr id="25" name="משולש ישר-זווית 24">
            <a:extLst>
              <a:ext uri="{FF2B5EF4-FFF2-40B4-BE49-F238E27FC236}">
                <a16:creationId xmlns:a16="http://schemas.microsoft.com/office/drawing/2014/main" id="{A6665325-E01C-B84C-EB60-29BBB15CDC80}"/>
              </a:ext>
            </a:extLst>
          </p:cNvPr>
          <p:cNvSpPr/>
          <p:nvPr/>
        </p:nvSpPr>
        <p:spPr>
          <a:xfrm rot="10800000">
            <a:off x="629223" y="-18560"/>
            <a:ext cx="7647649" cy="687656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734A7C2-BF86-A6F3-FF2F-9815DA495590}"/>
              </a:ext>
            </a:extLst>
          </p:cNvPr>
          <p:cNvSpPr txBox="1"/>
          <p:nvPr/>
        </p:nvSpPr>
        <p:spPr>
          <a:xfrm>
            <a:off x="6435703" y="415838"/>
            <a:ext cx="51833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שאלה מס' 3</a:t>
            </a:r>
            <a:endParaRPr lang="he-IL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C150B27E-A939-7911-685D-A0E45B9BD061}"/>
              </a:ext>
            </a:extLst>
          </p:cNvPr>
          <p:cNvCxnSpPr>
            <a:cxnSpLocks/>
          </p:cNvCxnSpPr>
          <p:nvPr/>
        </p:nvCxnSpPr>
        <p:spPr>
          <a:xfrm>
            <a:off x="11842113" y="1456617"/>
            <a:ext cx="0" cy="1816100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CF651C6-2235-7159-2B9A-DA25F92722E9}"/>
              </a:ext>
            </a:extLst>
          </p:cNvPr>
          <p:cNvSpPr txBox="1"/>
          <p:nvPr/>
        </p:nvSpPr>
        <p:spPr>
          <a:xfrm>
            <a:off x="-583043" y="1244733"/>
            <a:ext cx="12281693" cy="1824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האם קיים קשר בין כמות התאונות </a:t>
            </a:r>
          </a:p>
          <a:p>
            <a:pPr>
              <a:lnSpc>
                <a:spcPct val="150000"/>
              </a:lnSpc>
            </a:pPr>
            <a:r>
              <a:rPr lang="he-IL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בטווחי הגיל השונים?</a:t>
            </a:r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B9B37982-6C9F-6CD6-7216-DDD3F7C0421D}"/>
              </a:ext>
            </a:extLst>
          </p:cNvPr>
          <p:cNvCxnSpPr>
            <a:cxnSpLocks/>
          </p:cNvCxnSpPr>
          <p:nvPr/>
        </p:nvCxnSpPr>
        <p:spPr>
          <a:xfrm>
            <a:off x="11842113" y="-18560"/>
            <a:ext cx="0" cy="3257824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3434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DCBA0142-9141-C6F8-91B6-2DC4A0391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61" y="668135"/>
            <a:ext cx="11744155" cy="6018879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68FF113C-F22F-CEFB-2373-813B1AF5BE7A}"/>
              </a:ext>
            </a:extLst>
          </p:cNvPr>
          <p:cNvSpPr/>
          <p:nvPr/>
        </p:nvSpPr>
        <p:spPr>
          <a:xfrm>
            <a:off x="390296" y="666526"/>
            <a:ext cx="10880732" cy="6031639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" name="מחבר ישר 3">
            <a:extLst>
              <a:ext uri="{FF2B5EF4-FFF2-40B4-BE49-F238E27FC236}">
                <a16:creationId xmlns:a16="http://schemas.microsoft.com/office/drawing/2014/main" id="{05F7C7AC-FE0E-3FEE-F92E-B1FCFAC2FC0B}"/>
              </a:ext>
            </a:extLst>
          </p:cNvPr>
          <p:cNvCxnSpPr>
            <a:cxnSpLocks/>
          </p:cNvCxnSpPr>
          <p:nvPr/>
        </p:nvCxnSpPr>
        <p:spPr>
          <a:xfrm>
            <a:off x="11820392" y="111117"/>
            <a:ext cx="0" cy="885525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מחבר ישר 4">
            <a:extLst>
              <a:ext uri="{FF2B5EF4-FFF2-40B4-BE49-F238E27FC236}">
                <a16:creationId xmlns:a16="http://schemas.microsoft.com/office/drawing/2014/main" id="{771AF83F-1C6E-8A45-153B-0A32C1572042}"/>
              </a:ext>
            </a:extLst>
          </p:cNvPr>
          <p:cNvCxnSpPr>
            <a:cxnSpLocks/>
          </p:cNvCxnSpPr>
          <p:nvPr/>
        </p:nvCxnSpPr>
        <p:spPr>
          <a:xfrm>
            <a:off x="11831921" y="-1411267"/>
            <a:ext cx="1429" cy="2407909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A64A6E81-1CD1-8F89-9B91-606822F09DDE}"/>
              </a:ext>
            </a:extLst>
          </p:cNvPr>
          <p:cNvSpPr txBox="1"/>
          <p:nvPr/>
        </p:nvSpPr>
        <p:spPr>
          <a:xfrm>
            <a:off x="-68825" y="-153570"/>
            <a:ext cx="11899410" cy="820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כמות תאונות לפי גילאים בכל מחוז</a:t>
            </a:r>
          </a:p>
        </p:txBody>
      </p:sp>
    </p:spTree>
    <p:extLst>
      <p:ext uri="{BB962C8B-B14F-4D97-AF65-F5344CB8AC3E}">
        <p14:creationId xmlns:p14="http://schemas.microsoft.com/office/powerpoint/2010/main" val="10022219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55D004CE-E3FB-15F6-820B-F9E938681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80" y="524601"/>
            <a:ext cx="9072962" cy="6333399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8501AD6D-0CBC-1666-AF63-5033B25194B1}"/>
              </a:ext>
            </a:extLst>
          </p:cNvPr>
          <p:cNvSpPr/>
          <p:nvPr/>
        </p:nvSpPr>
        <p:spPr>
          <a:xfrm>
            <a:off x="1468658" y="666527"/>
            <a:ext cx="9254684" cy="608553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4" name="מחבר ישר 3">
            <a:extLst>
              <a:ext uri="{FF2B5EF4-FFF2-40B4-BE49-F238E27FC236}">
                <a16:creationId xmlns:a16="http://schemas.microsoft.com/office/drawing/2014/main" id="{725DEBE7-5FEF-56C2-23C4-EB7AD918690F}"/>
              </a:ext>
            </a:extLst>
          </p:cNvPr>
          <p:cNvCxnSpPr>
            <a:cxnSpLocks/>
          </p:cNvCxnSpPr>
          <p:nvPr/>
        </p:nvCxnSpPr>
        <p:spPr>
          <a:xfrm>
            <a:off x="11820392" y="111117"/>
            <a:ext cx="0" cy="885525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77AB9C6-3350-DD12-CDC4-67CB9714B5C2}"/>
              </a:ext>
            </a:extLst>
          </p:cNvPr>
          <p:cNvSpPr txBox="1"/>
          <p:nvPr/>
        </p:nvSpPr>
        <p:spPr>
          <a:xfrm>
            <a:off x="-68825" y="-153570"/>
            <a:ext cx="11899410" cy="820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סה"כ כמות תאונות בחתך לגילאים</a:t>
            </a:r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C4CDB51E-A444-BDE7-1759-D8C5460257C7}"/>
              </a:ext>
            </a:extLst>
          </p:cNvPr>
          <p:cNvCxnSpPr>
            <a:cxnSpLocks/>
          </p:cNvCxnSpPr>
          <p:nvPr/>
        </p:nvCxnSpPr>
        <p:spPr>
          <a:xfrm>
            <a:off x="11831921" y="-1411267"/>
            <a:ext cx="1429" cy="2407909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4345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0D46BDF-8200-78BE-3151-F047F115EC62}"/>
              </a:ext>
            </a:extLst>
          </p:cNvPr>
          <p:cNvSpPr/>
          <p:nvPr/>
        </p:nvSpPr>
        <p:spPr>
          <a:xfrm>
            <a:off x="349891" y="1451682"/>
            <a:ext cx="11586208" cy="2076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2" name="מחבר ישר 1">
            <a:extLst>
              <a:ext uri="{FF2B5EF4-FFF2-40B4-BE49-F238E27FC236}">
                <a16:creationId xmlns:a16="http://schemas.microsoft.com/office/drawing/2014/main" id="{0C383E8F-4264-D8D8-659B-5941DAF989C1}"/>
              </a:ext>
            </a:extLst>
          </p:cNvPr>
          <p:cNvCxnSpPr>
            <a:cxnSpLocks/>
          </p:cNvCxnSpPr>
          <p:nvPr/>
        </p:nvCxnSpPr>
        <p:spPr>
          <a:xfrm>
            <a:off x="11842108" y="-86627"/>
            <a:ext cx="0" cy="3343699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C7E24434-99E3-B0B3-733A-B4E827FD928C}"/>
              </a:ext>
            </a:extLst>
          </p:cNvPr>
          <p:cNvCxnSpPr>
            <a:cxnSpLocks/>
          </p:cNvCxnSpPr>
          <p:nvPr/>
        </p:nvCxnSpPr>
        <p:spPr>
          <a:xfrm>
            <a:off x="11842108" y="1583985"/>
            <a:ext cx="0" cy="1816100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44205243-215B-C5F9-7B9C-5215F7DCB0E5}"/>
              </a:ext>
            </a:extLst>
          </p:cNvPr>
          <p:cNvSpPr txBox="1"/>
          <p:nvPr/>
        </p:nvSpPr>
        <p:spPr>
          <a:xfrm>
            <a:off x="3456680" y="1706489"/>
            <a:ext cx="74321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he-IL" sz="28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מבחן סטטיסטי- </a:t>
            </a:r>
            <a:r>
              <a:rPr lang="he-IL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מתאם פירסון</a:t>
            </a:r>
            <a:endParaRPr lang="he-IL" sz="28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655BE1E-1656-64B5-7806-7A229D50833B}"/>
              </a:ext>
            </a:extLst>
          </p:cNvPr>
          <p:cNvSpPr txBox="1"/>
          <p:nvPr/>
        </p:nvSpPr>
        <p:spPr>
          <a:xfrm>
            <a:off x="1323821" y="2464225"/>
            <a:ext cx="1029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מדד לקשר ליניארי בין שני משתנים כמותיים שערכיהם מתקבלים במדגם.</a:t>
            </a:r>
          </a:p>
        </p:txBody>
      </p:sp>
      <p:sp>
        <p:nvSpPr>
          <p:cNvPr id="8" name="תרשים זרימה: תהליך 7">
            <a:extLst>
              <a:ext uri="{FF2B5EF4-FFF2-40B4-BE49-F238E27FC236}">
                <a16:creationId xmlns:a16="http://schemas.microsoft.com/office/drawing/2014/main" id="{84AA9539-97E6-08CD-0061-1DBA61C2ECC7}"/>
              </a:ext>
            </a:extLst>
          </p:cNvPr>
          <p:cNvSpPr/>
          <p:nvPr/>
        </p:nvSpPr>
        <p:spPr>
          <a:xfrm>
            <a:off x="10927063" y="1583985"/>
            <a:ext cx="688622" cy="677333"/>
          </a:xfrm>
          <a:prstGeom prst="flowChartProces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79A79EC-C37A-B914-F50B-5DC665BB4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647" y="1617874"/>
            <a:ext cx="475261" cy="5818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9A4EE117-C6CF-041E-E278-BD2F328C4CFC}"/>
                  </a:ext>
                </a:extLst>
              </p:cNvPr>
              <p:cNvSpPr txBox="1"/>
              <p:nvPr/>
            </p:nvSpPr>
            <p:spPr>
              <a:xfrm>
                <a:off x="-348395" y="5000390"/>
                <a:ext cx="25452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Semibold" panose="020B0702040204020203" pitchFamily="34" charset="0"/>
                        </a:rPr>
                        <m:t>𝛼</m:t>
                      </m:r>
                      <m:r>
                        <a:rPr lang="he-IL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Semibold" panose="020B0702040204020203" pitchFamily="34" charset="0"/>
                        </a:rPr>
                        <m:t>=</m:t>
                      </m:r>
                      <m:r>
                        <a:rPr lang="he-IL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Semibold" panose="020B0702040204020203" pitchFamily="34" charset="0"/>
                        </a:rPr>
                        <m:t>5</m:t>
                      </m:r>
                      <m:r>
                        <a:rPr lang="he-IL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Semibold" panose="020B0702040204020203" pitchFamily="34" charset="0"/>
                        </a:rPr>
                        <m:t>%</m:t>
                      </m:r>
                    </m:oMath>
                  </m:oMathPara>
                </a14:m>
                <a:endParaRPr lang="he-IL" sz="2400" dirty="0">
                  <a:solidFill>
                    <a:schemeClr val="bg1">
                      <a:lumMod val="50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9A4EE117-C6CF-041E-E278-BD2F328C4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8395" y="5000390"/>
                <a:ext cx="2545251" cy="461665"/>
              </a:xfrm>
              <a:prstGeom prst="rect">
                <a:avLst/>
              </a:prstGeom>
              <a:blipFill>
                <a:blip r:embed="rId4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B89AC3A-A33F-AB6A-8811-2F4CD2A54A65}"/>
              </a:ext>
            </a:extLst>
          </p:cNvPr>
          <p:cNvSpPr txBox="1"/>
          <p:nvPr/>
        </p:nvSpPr>
        <p:spPr>
          <a:xfrm>
            <a:off x="2910469" y="151676"/>
            <a:ext cx="89093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מבחן סטטיסטי</a:t>
            </a:r>
            <a:endParaRPr lang="he-IL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93216841-A238-F101-2DEC-0D04BC19BE76}"/>
              </a:ext>
            </a:extLst>
          </p:cNvPr>
          <p:cNvSpPr txBox="1"/>
          <p:nvPr/>
        </p:nvSpPr>
        <p:spPr>
          <a:xfrm>
            <a:off x="1538445" y="3550183"/>
            <a:ext cx="10397654" cy="1234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X</a:t>
            </a: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– טווח גילאים (17-24, 25-44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</a:t>
            </a: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45-64, 65-74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(75+,</a:t>
            </a:r>
            <a:endParaRPr lang="he-IL" sz="2400" b="1" dirty="0">
              <a:solidFill>
                <a:schemeClr val="tx1">
                  <a:lumMod val="50000"/>
                  <a:lumOff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</a:t>
            </a: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 כמות התאונות</a:t>
            </a:r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A6E79051-CCC7-FC6D-5F2A-3B0322579863}"/>
              </a:ext>
            </a:extLst>
          </p:cNvPr>
          <p:cNvSpPr/>
          <p:nvPr/>
        </p:nvSpPr>
        <p:spPr>
          <a:xfrm>
            <a:off x="372176" y="3718904"/>
            <a:ext cx="2069941" cy="1191535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תיבת טקסט 18">
                <a:extLst>
                  <a:ext uri="{FF2B5EF4-FFF2-40B4-BE49-F238E27FC236}">
                    <a16:creationId xmlns:a16="http://schemas.microsoft.com/office/drawing/2014/main" id="{F108966F-BA19-40B8-8337-F2D8E040F931}"/>
                  </a:ext>
                </a:extLst>
              </p:cNvPr>
              <p:cNvSpPr txBox="1"/>
              <p:nvPr/>
            </p:nvSpPr>
            <p:spPr>
              <a:xfrm>
                <a:off x="464159" y="4347389"/>
                <a:ext cx="52871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תיבת טקסט 18">
                <a:extLst>
                  <a:ext uri="{FF2B5EF4-FFF2-40B4-BE49-F238E27FC236}">
                    <a16:creationId xmlns:a16="http://schemas.microsoft.com/office/drawing/2014/main" id="{F108966F-BA19-40B8-8337-F2D8E040F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59" y="4347389"/>
                <a:ext cx="5287160" cy="369332"/>
              </a:xfrm>
              <a:prstGeom prst="rect">
                <a:avLst/>
              </a:prstGeom>
              <a:blipFill>
                <a:blip r:embed="rId5"/>
                <a:stretch>
                  <a:fillRect l="-1961" b="-278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תיבת טקסט 22">
                <a:extLst>
                  <a:ext uri="{FF2B5EF4-FFF2-40B4-BE49-F238E27FC236}">
                    <a16:creationId xmlns:a16="http://schemas.microsoft.com/office/drawing/2014/main" id="{A7A9F5BA-DD99-9B0D-B844-646C0794FF3B}"/>
                  </a:ext>
                </a:extLst>
              </p:cNvPr>
              <p:cNvSpPr txBox="1"/>
              <p:nvPr/>
            </p:nvSpPr>
            <p:spPr>
              <a:xfrm>
                <a:off x="464159" y="3931647"/>
                <a:ext cx="52871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תיבת טקסט 22">
                <a:extLst>
                  <a:ext uri="{FF2B5EF4-FFF2-40B4-BE49-F238E27FC236}">
                    <a16:creationId xmlns:a16="http://schemas.microsoft.com/office/drawing/2014/main" id="{A7A9F5BA-DD99-9B0D-B844-646C0794F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59" y="3931647"/>
                <a:ext cx="5287160" cy="369332"/>
              </a:xfrm>
              <a:prstGeom prst="rect">
                <a:avLst/>
              </a:prstGeom>
              <a:blipFill>
                <a:blip r:embed="rId6"/>
                <a:stretch>
                  <a:fillRect l="-1961" b="-278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D06C3D3B-25D2-CDCC-B930-91FD443C6040}"/>
              </a:ext>
            </a:extLst>
          </p:cNvPr>
          <p:cNvSpPr txBox="1"/>
          <p:nvPr/>
        </p:nvSpPr>
        <p:spPr>
          <a:xfrm>
            <a:off x="3702205" y="4763131"/>
            <a:ext cx="8117602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הנחות </a:t>
            </a:r>
          </a:p>
          <a:p>
            <a:pPr>
              <a:lnSpc>
                <a:spcPct val="150000"/>
              </a:lnSpc>
            </a:pP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בדיקת תלות בין המשתנים (כמות תאונות מול גיל)</a:t>
            </a:r>
            <a:b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he-IL" sz="2400" dirty="0"/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BEB9C0CF-082C-CBF3-80B1-F2F71877F06B}"/>
              </a:ext>
            </a:extLst>
          </p:cNvPr>
          <p:cNvSpPr txBox="1"/>
          <p:nvPr/>
        </p:nvSpPr>
        <p:spPr>
          <a:xfrm>
            <a:off x="0" y="6000102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he-IL" sz="3200" b="1" u="sng" dirty="0">
                <a:solidFill>
                  <a:srgbClr val="FFC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אין תלות בין גילאי הנהגים לכמות התאונות</a:t>
            </a:r>
            <a:endParaRPr lang="he-IL" sz="3200" b="1" i="0" dirty="0">
              <a:solidFill>
                <a:srgbClr val="FFC000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89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8" grpId="0" animBg="1"/>
      <p:bldP spid="10" grpId="0"/>
      <p:bldP spid="13" grpId="0"/>
      <p:bldP spid="17" grpId="0" animBg="1"/>
      <p:bldP spid="19" grpId="0"/>
      <p:bldP spid="23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תמונה 20">
            <a:extLst>
              <a:ext uri="{FF2B5EF4-FFF2-40B4-BE49-F238E27FC236}">
                <a16:creationId xmlns:a16="http://schemas.microsoft.com/office/drawing/2014/main" id="{CC1690CD-50FE-4F59-2546-4481B22695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9835" y="-23380"/>
            <a:ext cx="8984436" cy="6876561"/>
          </a:xfrm>
          <a:prstGeom prst="rect">
            <a:avLst/>
          </a:prstGeom>
        </p:spPr>
      </p:pic>
      <p:sp>
        <p:nvSpPr>
          <p:cNvPr id="25" name="משולש ישר-זווית 24">
            <a:extLst>
              <a:ext uri="{FF2B5EF4-FFF2-40B4-BE49-F238E27FC236}">
                <a16:creationId xmlns:a16="http://schemas.microsoft.com/office/drawing/2014/main" id="{A6665325-E01C-B84C-EB60-29BBB15CDC80}"/>
              </a:ext>
            </a:extLst>
          </p:cNvPr>
          <p:cNvSpPr/>
          <p:nvPr/>
        </p:nvSpPr>
        <p:spPr>
          <a:xfrm rot="10800000">
            <a:off x="629223" y="-18560"/>
            <a:ext cx="7647649" cy="687656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F734A7C2-BF86-A6F3-FF2F-9815DA495590}"/>
              </a:ext>
            </a:extLst>
          </p:cNvPr>
          <p:cNvSpPr txBox="1"/>
          <p:nvPr/>
        </p:nvSpPr>
        <p:spPr>
          <a:xfrm>
            <a:off x="6435703" y="415838"/>
            <a:ext cx="51833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תת שאלה מס' 3</a:t>
            </a:r>
            <a:endParaRPr lang="he-IL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C150B27E-A939-7911-685D-A0E45B9BD061}"/>
              </a:ext>
            </a:extLst>
          </p:cNvPr>
          <p:cNvCxnSpPr>
            <a:cxnSpLocks/>
          </p:cNvCxnSpPr>
          <p:nvPr/>
        </p:nvCxnSpPr>
        <p:spPr>
          <a:xfrm>
            <a:off x="11842113" y="1456617"/>
            <a:ext cx="0" cy="1816100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DCF651C6-2235-7159-2B9A-DA25F92722E9}"/>
              </a:ext>
            </a:extLst>
          </p:cNvPr>
          <p:cNvSpPr txBox="1"/>
          <p:nvPr/>
        </p:nvSpPr>
        <p:spPr>
          <a:xfrm>
            <a:off x="-583043" y="1244733"/>
            <a:ext cx="12281693" cy="1651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האם קיים הבדל בטווח הגילאים 17-24 לבין טווח </a:t>
            </a:r>
          </a:p>
          <a:p>
            <a:pPr>
              <a:lnSpc>
                <a:spcPct val="150000"/>
              </a:lnSpc>
            </a:pPr>
            <a:r>
              <a:rPr lang="he-I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הגילאים 25-44 בכמות המעורבים בתאונות ?</a:t>
            </a:r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B9B37982-6C9F-6CD6-7216-DDD3F7C0421D}"/>
              </a:ext>
            </a:extLst>
          </p:cNvPr>
          <p:cNvCxnSpPr>
            <a:cxnSpLocks/>
          </p:cNvCxnSpPr>
          <p:nvPr/>
        </p:nvCxnSpPr>
        <p:spPr>
          <a:xfrm>
            <a:off x="11842113" y="-18560"/>
            <a:ext cx="0" cy="3257824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6105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0D46BDF-8200-78BE-3151-F047F115EC62}"/>
              </a:ext>
            </a:extLst>
          </p:cNvPr>
          <p:cNvSpPr/>
          <p:nvPr/>
        </p:nvSpPr>
        <p:spPr>
          <a:xfrm>
            <a:off x="349891" y="1451682"/>
            <a:ext cx="11586208" cy="1560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2" name="מחבר ישר 1">
            <a:extLst>
              <a:ext uri="{FF2B5EF4-FFF2-40B4-BE49-F238E27FC236}">
                <a16:creationId xmlns:a16="http://schemas.microsoft.com/office/drawing/2014/main" id="{0C383E8F-4264-D8D8-659B-5941DAF989C1}"/>
              </a:ext>
            </a:extLst>
          </p:cNvPr>
          <p:cNvCxnSpPr>
            <a:cxnSpLocks/>
          </p:cNvCxnSpPr>
          <p:nvPr/>
        </p:nvCxnSpPr>
        <p:spPr>
          <a:xfrm>
            <a:off x="11842108" y="-327927"/>
            <a:ext cx="0" cy="3343699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C7E24434-99E3-B0B3-733A-B4E827FD928C}"/>
              </a:ext>
            </a:extLst>
          </p:cNvPr>
          <p:cNvCxnSpPr>
            <a:cxnSpLocks/>
          </p:cNvCxnSpPr>
          <p:nvPr/>
        </p:nvCxnSpPr>
        <p:spPr>
          <a:xfrm>
            <a:off x="11842108" y="1329985"/>
            <a:ext cx="0" cy="1816100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44205243-215B-C5F9-7B9C-5215F7DCB0E5}"/>
              </a:ext>
            </a:extLst>
          </p:cNvPr>
          <p:cNvSpPr txBox="1"/>
          <p:nvPr/>
        </p:nvSpPr>
        <p:spPr>
          <a:xfrm>
            <a:off x="586407" y="1528255"/>
            <a:ext cx="10291864" cy="1407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e-IL" sz="28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מבחן סטטיסטי- 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e-IL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מבחן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t</a:t>
            </a:r>
            <a:r>
              <a:rPr lang="he-IL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להפרש תוחלות במדגמים בלתי תלויים</a:t>
            </a:r>
            <a:endParaRPr lang="he-IL" sz="28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תרשים זרימה: תהליך 7">
            <a:extLst>
              <a:ext uri="{FF2B5EF4-FFF2-40B4-BE49-F238E27FC236}">
                <a16:creationId xmlns:a16="http://schemas.microsoft.com/office/drawing/2014/main" id="{84AA9539-97E6-08CD-0061-1DBA61C2ECC7}"/>
              </a:ext>
            </a:extLst>
          </p:cNvPr>
          <p:cNvSpPr/>
          <p:nvPr/>
        </p:nvSpPr>
        <p:spPr>
          <a:xfrm>
            <a:off x="10927063" y="1723685"/>
            <a:ext cx="688622" cy="677333"/>
          </a:xfrm>
          <a:prstGeom prst="flowChartProces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79A79EC-C37A-B914-F50B-5DC665BB4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647" y="1757574"/>
            <a:ext cx="475261" cy="5818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9A4EE117-C6CF-041E-E278-BD2F328C4CFC}"/>
                  </a:ext>
                </a:extLst>
              </p:cNvPr>
              <p:cNvSpPr txBox="1"/>
              <p:nvPr/>
            </p:nvSpPr>
            <p:spPr>
              <a:xfrm>
                <a:off x="-329538" y="4617365"/>
                <a:ext cx="25452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Semibold" panose="020B0702040204020203" pitchFamily="34" charset="0"/>
                        </a:rPr>
                        <m:t>𝛼</m:t>
                      </m:r>
                      <m:r>
                        <a:rPr lang="he-IL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Semibold" panose="020B0702040204020203" pitchFamily="34" charset="0"/>
                        </a:rPr>
                        <m:t>=</m:t>
                      </m:r>
                      <m:r>
                        <a:rPr lang="he-IL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Semibold" panose="020B0702040204020203" pitchFamily="34" charset="0"/>
                        </a:rPr>
                        <m:t>5</m:t>
                      </m:r>
                      <m:r>
                        <a:rPr lang="he-IL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Semibold" panose="020B0702040204020203" pitchFamily="34" charset="0"/>
                        </a:rPr>
                        <m:t>%</m:t>
                      </m:r>
                    </m:oMath>
                  </m:oMathPara>
                </a14:m>
                <a:endParaRPr lang="he-IL" sz="2400" dirty="0">
                  <a:solidFill>
                    <a:schemeClr val="bg1">
                      <a:lumMod val="50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9A4EE117-C6CF-041E-E278-BD2F328C4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9538" y="4617365"/>
                <a:ext cx="2545251" cy="461665"/>
              </a:xfrm>
              <a:prstGeom prst="rect">
                <a:avLst/>
              </a:prstGeom>
              <a:blipFill>
                <a:blip r:embed="rId4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B89AC3A-A33F-AB6A-8811-2F4CD2A54A65}"/>
              </a:ext>
            </a:extLst>
          </p:cNvPr>
          <p:cNvSpPr txBox="1"/>
          <p:nvPr/>
        </p:nvSpPr>
        <p:spPr>
          <a:xfrm>
            <a:off x="1538445" y="151676"/>
            <a:ext cx="102813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מבחן סטטיסטי</a:t>
            </a:r>
            <a:endParaRPr lang="he-IL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93216841-A238-F101-2DEC-0D04BC19BE76}"/>
              </a:ext>
            </a:extLst>
          </p:cNvPr>
          <p:cNvSpPr txBox="1"/>
          <p:nvPr/>
        </p:nvSpPr>
        <p:spPr>
          <a:xfrm>
            <a:off x="1538445" y="3372383"/>
            <a:ext cx="10397654" cy="1890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X</a:t>
            </a: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– כמות תאונות בטווחי הגילאים 17-24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</a:t>
            </a: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 כמות תאונות בטווחי הגילאים 25-44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endParaRPr lang="he-IL" sz="2400" b="1" dirty="0">
              <a:solidFill>
                <a:schemeClr val="tx1">
                  <a:lumMod val="50000"/>
                  <a:lumOff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A6E79051-CCC7-FC6D-5F2A-3B0322579863}"/>
              </a:ext>
            </a:extLst>
          </p:cNvPr>
          <p:cNvSpPr/>
          <p:nvPr/>
        </p:nvSpPr>
        <p:spPr>
          <a:xfrm>
            <a:off x="391033" y="3335879"/>
            <a:ext cx="2294824" cy="1191535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תיבת טקסט 18">
                <a:extLst>
                  <a:ext uri="{FF2B5EF4-FFF2-40B4-BE49-F238E27FC236}">
                    <a16:creationId xmlns:a16="http://schemas.microsoft.com/office/drawing/2014/main" id="{F108966F-BA19-40B8-8337-F2D8E040F931}"/>
                  </a:ext>
                </a:extLst>
              </p:cNvPr>
              <p:cNvSpPr txBox="1"/>
              <p:nvPr/>
            </p:nvSpPr>
            <p:spPr>
              <a:xfrm>
                <a:off x="464159" y="4000430"/>
                <a:ext cx="52871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תיבת טקסט 18">
                <a:extLst>
                  <a:ext uri="{FF2B5EF4-FFF2-40B4-BE49-F238E27FC236}">
                    <a16:creationId xmlns:a16="http://schemas.microsoft.com/office/drawing/2014/main" id="{F108966F-BA19-40B8-8337-F2D8E040F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59" y="4000430"/>
                <a:ext cx="5287160" cy="369332"/>
              </a:xfrm>
              <a:prstGeom prst="rect">
                <a:avLst/>
              </a:prstGeom>
              <a:blipFill>
                <a:blip r:embed="rId5"/>
                <a:stretch>
                  <a:fillRect l="-1961" b="-2623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תיבת טקסט 22">
                <a:extLst>
                  <a:ext uri="{FF2B5EF4-FFF2-40B4-BE49-F238E27FC236}">
                    <a16:creationId xmlns:a16="http://schemas.microsoft.com/office/drawing/2014/main" id="{A7A9F5BA-DD99-9B0D-B844-646C0794FF3B}"/>
                  </a:ext>
                </a:extLst>
              </p:cNvPr>
              <p:cNvSpPr txBox="1"/>
              <p:nvPr/>
            </p:nvSpPr>
            <p:spPr>
              <a:xfrm>
                <a:off x="464159" y="3447925"/>
                <a:ext cx="52871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תיבת טקסט 22">
                <a:extLst>
                  <a:ext uri="{FF2B5EF4-FFF2-40B4-BE49-F238E27FC236}">
                    <a16:creationId xmlns:a16="http://schemas.microsoft.com/office/drawing/2014/main" id="{A7A9F5BA-DD99-9B0D-B844-646C0794F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59" y="3447925"/>
                <a:ext cx="5287160" cy="369332"/>
              </a:xfrm>
              <a:prstGeom prst="rect">
                <a:avLst/>
              </a:prstGeom>
              <a:blipFill>
                <a:blip r:embed="rId6"/>
                <a:stretch>
                  <a:fillRect l="-1961" b="-2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71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 animBg="1"/>
      <p:bldP spid="10" grpId="0"/>
      <p:bldP spid="13" grpId="0"/>
      <p:bldP spid="17" grpId="0" animBg="1"/>
      <p:bldP spid="19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 descr="מבט ברמת הרחוב על גלגלי מכונית">
            <a:extLst>
              <a:ext uri="{FF2B5EF4-FFF2-40B4-BE49-F238E27FC236}">
                <a16:creationId xmlns:a16="http://schemas.microsoft.com/office/drawing/2014/main" id="{495D675F-A138-F87C-5620-94882F243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215"/>
                    </a14:imgEffect>
                    <a14:imgEffect>
                      <a14:saturation sa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87" t="1214" r="-8577" b="479"/>
          <a:stretch/>
        </p:blipFill>
        <p:spPr>
          <a:xfrm>
            <a:off x="0" y="-18560"/>
            <a:ext cx="13725625" cy="7318491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7E1D5262-1A04-5C87-A4FC-528AE4C304D8}"/>
              </a:ext>
            </a:extLst>
          </p:cNvPr>
          <p:cNvSpPr txBox="1"/>
          <p:nvPr/>
        </p:nvSpPr>
        <p:spPr>
          <a:xfrm>
            <a:off x="6435703" y="415838"/>
            <a:ext cx="5183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6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הקדמה</a:t>
            </a:r>
            <a:endParaRPr lang="he-IL" sz="6000" dirty="0">
              <a:solidFill>
                <a:schemeClr val="bg1"/>
              </a:solidFill>
            </a:endParaRPr>
          </a:p>
        </p:txBody>
      </p:sp>
      <p:sp>
        <p:nvSpPr>
          <p:cNvPr id="12" name="משולש ישר-זווית 11">
            <a:extLst>
              <a:ext uri="{FF2B5EF4-FFF2-40B4-BE49-F238E27FC236}">
                <a16:creationId xmlns:a16="http://schemas.microsoft.com/office/drawing/2014/main" id="{A8294A7E-E018-5405-DD48-463FCB5095CA}"/>
              </a:ext>
            </a:extLst>
          </p:cNvPr>
          <p:cNvSpPr/>
          <p:nvPr/>
        </p:nvSpPr>
        <p:spPr>
          <a:xfrm rot="5400000">
            <a:off x="-127253" y="-923710"/>
            <a:ext cx="4736720" cy="5191683"/>
          </a:xfrm>
          <a:custGeom>
            <a:avLst/>
            <a:gdLst>
              <a:gd name="connsiteX0" fmla="*/ 0 w 5989787"/>
              <a:gd name="connsiteY0" fmla="*/ 6558845 h 6558845"/>
              <a:gd name="connsiteX1" fmla="*/ 0 w 5989787"/>
              <a:gd name="connsiteY1" fmla="*/ 0 h 6558845"/>
              <a:gd name="connsiteX2" fmla="*/ 5989787 w 5989787"/>
              <a:gd name="connsiteY2" fmla="*/ 6558845 h 6558845"/>
              <a:gd name="connsiteX3" fmla="*/ 0 w 5989787"/>
              <a:gd name="connsiteY3" fmla="*/ 6558845 h 6558845"/>
              <a:gd name="connsiteX0" fmla="*/ 0 w 5989787"/>
              <a:gd name="connsiteY0" fmla="*/ 5159023 h 5159023"/>
              <a:gd name="connsiteX1" fmla="*/ 1286933 w 5989787"/>
              <a:gd name="connsiteY1" fmla="*/ 0 h 5159023"/>
              <a:gd name="connsiteX2" fmla="*/ 5989787 w 5989787"/>
              <a:gd name="connsiteY2" fmla="*/ 5159023 h 5159023"/>
              <a:gd name="connsiteX3" fmla="*/ 0 w 5989787"/>
              <a:gd name="connsiteY3" fmla="*/ 5159023 h 5159023"/>
              <a:gd name="connsiteX0" fmla="*/ 0 w 4736720"/>
              <a:gd name="connsiteY0" fmla="*/ 5147734 h 5159023"/>
              <a:gd name="connsiteX1" fmla="*/ 33866 w 4736720"/>
              <a:gd name="connsiteY1" fmla="*/ 0 h 5159023"/>
              <a:gd name="connsiteX2" fmla="*/ 4736720 w 4736720"/>
              <a:gd name="connsiteY2" fmla="*/ 5159023 h 5159023"/>
              <a:gd name="connsiteX3" fmla="*/ 0 w 4736720"/>
              <a:gd name="connsiteY3" fmla="*/ 5147734 h 5159023"/>
              <a:gd name="connsiteX0" fmla="*/ 0 w 4736720"/>
              <a:gd name="connsiteY0" fmla="*/ 5180394 h 5191683"/>
              <a:gd name="connsiteX1" fmla="*/ 22980 w 4736720"/>
              <a:gd name="connsiteY1" fmla="*/ 0 h 5191683"/>
              <a:gd name="connsiteX2" fmla="*/ 4736720 w 4736720"/>
              <a:gd name="connsiteY2" fmla="*/ 5191683 h 5191683"/>
              <a:gd name="connsiteX3" fmla="*/ 0 w 4736720"/>
              <a:gd name="connsiteY3" fmla="*/ 5180394 h 519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6720" h="5191683">
                <a:moveTo>
                  <a:pt x="0" y="5180394"/>
                </a:moveTo>
                <a:lnTo>
                  <a:pt x="22980" y="0"/>
                </a:lnTo>
                <a:lnTo>
                  <a:pt x="4736720" y="5191683"/>
                </a:lnTo>
                <a:lnTo>
                  <a:pt x="0" y="518039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B449993F-CA2C-FAA5-90D6-68DFCFFAA7B4}"/>
              </a:ext>
            </a:extLst>
          </p:cNvPr>
          <p:cNvCxnSpPr>
            <a:cxnSpLocks/>
          </p:cNvCxnSpPr>
          <p:nvPr/>
        </p:nvCxnSpPr>
        <p:spPr>
          <a:xfrm>
            <a:off x="11619088" y="-86627"/>
            <a:ext cx="0" cy="3343699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מחבר ישר 15">
            <a:extLst>
              <a:ext uri="{FF2B5EF4-FFF2-40B4-BE49-F238E27FC236}">
                <a16:creationId xmlns:a16="http://schemas.microsoft.com/office/drawing/2014/main" id="{F3F006B8-2245-1058-1BFC-C15A8D395181}"/>
              </a:ext>
            </a:extLst>
          </p:cNvPr>
          <p:cNvCxnSpPr>
            <a:cxnSpLocks/>
          </p:cNvCxnSpPr>
          <p:nvPr/>
        </p:nvCxnSpPr>
        <p:spPr>
          <a:xfrm>
            <a:off x="11619088" y="1749085"/>
            <a:ext cx="0" cy="1816100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8CE38725-9BFA-1924-3631-B0100334806D}"/>
              </a:ext>
            </a:extLst>
          </p:cNvPr>
          <p:cNvSpPr txBox="1"/>
          <p:nvPr/>
        </p:nvSpPr>
        <p:spPr>
          <a:xfrm>
            <a:off x="1722924" y="1672131"/>
            <a:ext cx="9826030" cy="5171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כידוע, בחברה מודרנית בת ימינו, אנו מבלים שעות רבות על הכביש. המציאות מצערת ואנו מרבים להתבשר בתאונות דרכים שקורות בתדירות גבוהה מאוד.</a:t>
            </a:r>
          </a:p>
          <a:p>
            <a:pPr>
              <a:lnSpc>
                <a:spcPct val="150000"/>
              </a:lnSpc>
            </a:pPr>
            <a:r>
              <a:rPr lang="he-IL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נתון סטטיסטי מציג כי ההרוגים מתאונות דרכים עולה על מספר הרוגי מלחמות ישראל ובשל כך יש לראות בתאונות הדרכים תופעה שיש לפעול על מנת למגר אותה. 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משולש ישר-זווית 18">
            <a:extLst>
              <a:ext uri="{FF2B5EF4-FFF2-40B4-BE49-F238E27FC236}">
                <a16:creationId xmlns:a16="http://schemas.microsoft.com/office/drawing/2014/main" id="{9D73D9DB-0E8F-B048-3AA3-389D5B12C528}"/>
              </a:ext>
            </a:extLst>
          </p:cNvPr>
          <p:cNvSpPr/>
          <p:nvPr/>
        </p:nvSpPr>
        <p:spPr>
          <a:xfrm rot="5400000">
            <a:off x="200316" y="2447819"/>
            <a:ext cx="1552428" cy="1733983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05383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0D46BDF-8200-78BE-3151-F047F115EC62}"/>
              </a:ext>
            </a:extLst>
          </p:cNvPr>
          <p:cNvSpPr/>
          <p:nvPr/>
        </p:nvSpPr>
        <p:spPr>
          <a:xfrm>
            <a:off x="349891" y="1438365"/>
            <a:ext cx="11586208" cy="26394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2" name="מחבר ישר 1">
            <a:extLst>
              <a:ext uri="{FF2B5EF4-FFF2-40B4-BE49-F238E27FC236}">
                <a16:creationId xmlns:a16="http://schemas.microsoft.com/office/drawing/2014/main" id="{0C383E8F-4264-D8D8-659B-5941DAF989C1}"/>
              </a:ext>
            </a:extLst>
          </p:cNvPr>
          <p:cNvCxnSpPr>
            <a:cxnSpLocks/>
          </p:cNvCxnSpPr>
          <p:nvPr/>
        </p:nvCxnSpPr>
        <p:spPr>
          <a:xfrm>
            <a:off x="11842108" y="-86627"/>
            <a:ext cx="0" cy="3343699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C7E24434-99E3-B0B3-733A-B4E827FD928C}"/>
              </a:ext>
            </a:extLst>
          </p:cNvPr>
          <p:cNvCxnSpPr>
            <a:cxnSpLocks/>
          </p:cNvCxnSpPr>
          <p:nvPr/>
        </p:nvCxnSpPr>
        <p:spPr>
          <a:xfrm>
            <a:off x="11842108" y="1749085"/>
            <a:ext cx="0" cy="1816100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655BE1E-1656-64B5-7806-7A229D50833B}"/>
              </a:ext>
            </a:extLst>
          </p:cNvPr>
          <p:cNvSpPr txBox="1"/>
          <p:nvPr/>
        </p:nvSpPr>
        <p:spPr>
          <a:xfrm>
            <a:off x="557561" y="1438178"/>
            <a:ext cx="11190557" cy="2639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e-IL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הנחות</a:t>
            </a:r>
            <a:r>
              <a:rPr lang="he-IL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מבחן חי בריבוע- משתנים בלתי תלויים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נורמליות-המשתנה מתפלג נורמלי באוכלוסייה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מבחן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</a:t>
            </a: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 קיבלנו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H0</a:t>
            </a:r>
            <a:endParaRPr lang="he-IL" sz="2400" b="1" dirty="0">
              <a:solidFill>
                <a:schemeClr val="tx1">
                  <a:lumMod val="50000"/>
                  <a:lumOff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7DF75171-AB90-4837-87BC-F9EFEF86E26B}"/>
              </a:ext>
            </a:extLst>
          </p:cNvPr>
          <p:cNvSpPr txBox="1"/>
          <p:nvPr/>
        </p:nvSpPr>
        <p:spPr>
          <a:xfrm>
            <a:off x="2910469" y="415838"/>
            <a:ext cx="89093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מסקנות</a:t>
            </a:r>
            <a:endParaRPr lang="he-IL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AF4D7CCA-B1A5-0135-FC2B-2CFBCB3B0004}"/>
              </a:ext>
            </a:extLst>
          </p:cNvPr>
          <p:cNvSpPr txBox="1"/>
          <p:nvPr/>
        </p:nvSpPr>
        <p:spPr>
          <a:xfrm>
            <a:off x="157642" y="4834860"/>
            <a:ext cx="120343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he-IL" sz="3200" b="1" i="0" u="sng" dirty="0">
                <a:solidFill>
                  <a:srgbClr val="FFC00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תוחלת התאונות בטווחי גילאי 17-24 אינה גבוה מטווח גילאי 25-44 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62661252-5B87-7814-4E7E-F3075C8653E5}"/>
              </a:ext>
            </a:extLst>
          </p:cNvPr>
          <p:cNvSpPr txBox="1"/>
          <p:nvPr/>
        </p:nvSpPr>
        <p:spPr>
          <a:xfrm>
            <a:off x="157642" y="5488055"/>
            <a:ext cx="120343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he-IL" sz="2800" b="1" u="sng" dirty="0">
                <a:solidFill>
                  <a:srgbClr val="FFC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בנוסף במבחן </a:t>
            </a:r>
            <a:r>
              <a:rPr lang="en-US" sz="2800" b="1" u="sng" dirty="0">
                <a:solidFill>
                  <a:srgbClr val="FFC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</a:t>
            </a:r>
            <a:r>
              <a:rPr lang="he-IL" sz="2800" b="1" u="sng" dirty="0">
                <a:solidFill>
                  <a:srgbClr val="FFC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הופכי מצאנו כי אכן 25-44 הוא הטווח עם תוחלת התאונות הגבוה יותר</a:t>
            </a:r>
            <a:endParaRPr lang="he-IL" sz="2800" b="1" i="0" dirty="0">
              <a:solidFill>
                <a:srgbClr val="FFC000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תמונה 15">
            <a:extLst>
              <a:ext uri="{FF2B5EF4-FFF2-40B4-BE49-F238E27FC236}">
                <a16:creationId xmlns:a16="http://schemas.microsoft.com/office/drawing/2014/main" id="{AD5EBF0C-E4CD-541B-3851-6AB569C8B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8073" y="32657"/>
            <a:ext cx="12192000" cy="6858000"/>
          </a:xfrm>
          <a:prstGeom prst="rect">
            <a:avLst/>
          </a:prstGeom>
        </p:spPr>
      </p:pic>
      <p:sp>
        <p:nvSpPr>
          <p:cNvPr id="17" name="משולש ישר-זווית 16">
            <a:extLst>
              <a:ext uri="{FF2B5EF4-FFF2-40B4-BE49-F238E27FC236}">
                <a16:creationId xmlns:a16="http://schemas.microsoft.com/office/drawing/2014/main" id="{D0FC80A0-D768-0E03-37EE-449B969ED068}"/>
              </a:ext>
            </a:extLst>
          </p:cNvPr>
          <p:cNvSpPr/>
          <p:nvPr/>
        </p:nvSpPr>
        <p:spPr>
          <a:xfrm rot="10800000">
            <a:off x="-1435100" y="0"/>
            <a:ext cx="9892050" cy="70866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F4200D8-B658-138C-09F7-8210F889985F}"/>
              </a:ext>
            </a:extLst>
          </p:cNvPr>
          <p:cNvSpPr txBox="1"/>
          <p:nvPr/>
        </p:nvSpPr>
        <p:spPr>
          <a:xfrm>
            <a:off x="6435703" y="415838"/>
            <a:ext cx="51833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שאלה מס' 4</a:t>
            </a:r>
            <a:endParaRPr lang="he-IL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מחבר ישר 6">
            <a:extLst>
              <a:ext uri="{FF2B5EF4-FFF2-40B4-BE49-F238E27FC236}">
                <a16:creationId xmlns:a16="http://schemas.microsoft.com/office/drawing/2014/main" id="{8DE1EE4D-4ED8-75A6-37D4-E5AD784890A1}"/>
              </a:ext>
            </a:extLst>
          </p:cNvPr>
          <p:cNvCxnSpPr>
            <a:cxnSpLocks/>
          </p:cNvCxnSpPr>
          <p:nvPr/>
        </p:nvCxnSpPr>
        <p:spPr>
          <a:xfrm>
            <a:off x="11842113" y="1456617"/>
            <a:ext cx="0" cy="1816100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67844FD9-938A-4E84-6788-79AE6C3052C5}"/>
              </a:ext>
            </a:extLst>
          </p:cNvPr>
          <p:cNvSpPr txBox="1"/>
          <p:nvPr/>
        </p:nvSpPr>
        <p:spPr>
          <a:xfrm>
            <a:off x="-583043" y="1244733"/>
            <a:ext cx="12281693" cy="1651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האם יש תלות בכמות התאונות בין השעות השונות? </a:t>
            </a:r>
            <a:b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he-I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ואם כן מהי השעה המסוכנת ביותר?</a:t>
            </a:r>
          </a:p>
        </p:txBody>
      </p:sp>
      <p:cxnSp>
        <p:nvCxnSpPr>
          <p:cNvPr id="9" name="מחבר ישר 8">
            <a:extLst>
              <a:ext uri="{FF2B5EF4-FFF2-40B4-BE49-F238E27FC236}">
                <a16:creationId xmlns:a16="http://schemas.microsoft.com/office/drawing/2014/main" id="{AECD4F44-B14D-EAC0-0EE9-C600CC953352}"/>
              </a:ext>
            </a:extLst>
          </p:cNvPr>
          <p:cNvCxnSpPr>
            <a:cxnSpLocks/>
          </p:cNvCxnSpPr>
          <p:nvPr/>
        </p:nvCxnSpPr>
        <p:spPr>
          <a:xfrm>
            <a:off x="11842113" y="-18560"/>
            <a:ext cx="0" cy="3257824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1036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F64AD35E-FA94-D0D7-DB7E-9C48B3588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44" y="784167"/>
            <a:ext cx="11513416" cy="5850255"/>
          </a:xfrm>
          <a:prstGeom prst="rect">
            <a:avLst/>
          </a:prstGeom>
        </p:spPr>
      </p:pic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8A8D0743-592B-9C89-EFF0-688A5F6248D2}"/>
              </a:ext>
            </a:extLst>
          </p:cNvPr>
          <p:cNvCxnSpPr>
            <a:cxnSpLocks/>
          </p:cNvCxnSpPr>
          <p:nvPr/>
        </p:nvCxnSpPr>
        <p:spPr>
          <a:xfrm>
            <a:off x="11820392" y="111117"/>
            <a:ext cx="0" cy="885525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B48B43E-751A-A7D8-171B-BF123FEB0630}"/>
              </a:ext>
            </a:extLst>
          </p:cNvPr>
          <p:cNvSpPr txBox="1"/>
          <p:nvPr/>
        </p:nvSpPr>
        <p:spPr>
          <a:xfrm>
            <a:off x="-68825" y="-153570"/>
            <a:ext cx="11899410" cy="820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התפלגות כמות תאונות בחלוקת לטווחי שעות</a:t>
            </a:r>
          </a:p>
        </p:txBody>
      </p:sp>
      <p:cxnSp>
        <p:nvCxnSpPr>
          <p:cNvPr id="5" name="מחבר ישר 4">
            <a:extLst>
              <a:ext uri="{FF2B5EF4-FFF2-40B4-BE49-F238E27FC236}">
                <a16:creationId xmlns:a16="http://schemas.microsoft.com/office/drawing/2014/main" id="{22EA80E1-BE39-7150-2EE0-1E4B0B20683B}"/>
              </a:ext>
            </a:extLst>
          </p:cNvPr>
          <p:cNvCxnSpPr>
            <a:cxnSpLocks/>
          </p:cNvCxnSpPr>
          <p:nvPr/>
        </p:nvCxnSpPr>
        <p:spPr>
          <a:xfrm>
            <a:off x="11831921" y="-1411267"/>
            <a:ext cx="1429" cy="2407909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מלבן 5">
            <a:extLst>
              <a:ext uri="{FF2B5EF4-FFF2-40B4-BE49-F238E27FC236}">
                <a16:creationId xmlns:a16="http://schemas.microsoft.com/office/drawing/2014/main" id="{723C88A6-90B8-571B-22E0-A10B6CF3F448}"/>
              </a:ext>
            </a:extLst>
          </p:cNvPr>
          <p:cNvSpPr/>
          <p:nvPr/>
        </p:nvSpPr>
        <p:spPr>
          <a:xfrm>
            <a:off x="215901" y="746067"/>
            <a:ext cx="11511988" cy="596789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863778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9283B26E-03CF-2D4B-E3F3-14494891C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931213"/>
            <a:ext cx="11201400" cy="5810726"/>
          </a:xfrm>
          <a:prstGeom prst="rect">
            <a:avLst/>
          </a:prstGeom>
        </p:spPr>
      </p:pic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8554A658-F0A6-C38E-F74E-07E413F8EE61}"/>
              </a:ext>
            </a:extLst>
          </p:cNvPr>
          <p:cNvCxnSpPr>
            <a:cxnSpLocks/>
          </p:cNvCxnSpPr>
          <p:nvPr/>
        </p:nvCxnSpPr>
        <p:spPr>
          <a:xfrm>
            <a:off x="11820392" y="111117"/>
            <a:ext cx="0" cy="885525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455376F-7AFE-B701-B4FF-5BAB38184ACB}"/>
              </a:ext>
            </a:extLst>
          </p:cNvPr>
          <p:cNvSpPr txBox="1"/>
          <p:nvPr/>
        </p:nvSpPr>
        <p:spPr>
          <a:xfrm>
            <a:off x="-68825" y="-153570"/>
            <a:ext cx="11899410" cy="820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התפלגות כמות תאונות בחלוקת לטווחי שעות</a:t>
            </a:r>
          </a:p>
        </p:txBody>
      </p:sp>
      <p:cxnSp>
        <p:nvCxnSpPr>
          <p:cNvPr id="5" name="מחבר ישר 4">
            <a:extLst>
              <a:ext uri="{FF2B5EF4-FFF2-40B4-BE49-F238E27FC236}">
                <a16:creationId xmlns:a16="http://schemas.microsoft.com/office/drawing/2014/main" id="{DC950365-61D8-C6B6-DDE8-0F4462358518}"/>
              </a:ext>
            </a:extLst>
          </p:cNvPr>
          <p:cNvCxnSpPr>
            <a:cxnSpLocks/>
          </p:cNvCxnSpPr>
          <p:nvPr/>
        </p:nvCxnSpPr>
        <p:spPr>
          <a:xfrm>
            <a:off x="11831921" y="-1411267"/>
            <a:ext cx="1429" cy="2407909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מלבן 5">
            <a:extLst>
              <a:ext uri="{FF2B5EF4-FFF2-40B4-BE49-F238E27FC236}">
                <a16:creationId xmlns:a16="http://schemas.microsoft.com/office/drawing/2014/main" id="{3641EDDE-1C1D-5D7A-56BF-189647F70F10}"/>
              </a:ext>
            </a:extLst>
          </p:cNvPr>
          <p:cNvSpPr/>
          <p:nvPr/>
        </p:nvSpPr>
        <p:spPr>
          <a:xfrm>
            <a:off x="215901" y="746067"/>
            <a:ext cx="11511988" cy="596789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939550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192B3155-65DC-91AC-DDFC-330B915E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29" y="811354"/>
            <a:ext cx="11147742" cy="5692316"/>
          </a:xfrm>
          <a:prstGeom prst="rect">
            <a:avLst/>
          </a:prstGeom>
        </p:spPr>
      </p:pic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2D0DC1A1-B32A-AE2D-5B4C-59ACCD8EBCB3}"/>
              </a:ext>
            </a:extLst>
          </p:cNvPr>
          <p:cNvCxnSpPr>
            <a:cxnSpLocks/>
          </p:cNvCxnSpPr>
          <p:nvPr/>
        </p:nvCxnSpPr>
        <p:spPr>
          <a:xfrm>
            <a:off x="11820392" y="111117"/>
            <a:ext cx="0" cy="885525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0C02D13-7383-BACC-B8F1-5B08C06D21FF}"/>
              </a:ext>
            </a:extLst>
          </p:cNvPr>
          <p:cNvSpPr txBox="1"/>
          <p:nvPr/>
        </p:nvSpPr>
        <p:spPr>
          <a:xfrm>
            <a:off x="-68825" y="-153570"/>
            <a:ext cx="11899410" cy="820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התפלגות כמות תאונות בחלוקת לטווחי שעות</a:t>
            </a:r>
          </a:p>
        </p:txBody>
      </p:sp>
      <p:cxnSp>
        <p:nvCxnSpPr>
          <p:cNvPr id="5" name="מחבר ישר 4">
            <a:extLst>
              <a:ext uri="{FF2B5EF4-FFF2-40B4-BE49-F238E27FC236}">
                <a16:creationId xmlns:a16="http://schemas.microsoft.com/office/drawing/2014/main" id="{C1202B15-82CC-58C4-4599-3A587F011123}"/>
              </a:ext>
            </a:extLst>
          </p:cNvPr>
          <p:cNvCxnSpPr>
            <a:cxnSpLocks/>
          </p:cNvCxnSpPr>
          <p:nvPr/>
        </p:nvCxnSpPr>
        <p:spPr>
          <a:xfrm>
            <a:off x="11831921" y="-1411267"/>
            <a:ext cx="1429" cy="2407909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מלבן 5">
            <a:extLst>
              <a:ext uri="{FF2B5EF4-FFF2-40B4-BE49-F238E27FC236}">
                <a16:creationId xmlns:a16="http://schemas.microsoft.com/office/drawing/2014/main" id="{2F4D9F0E-AB62-D748-1EF4-9E209AF94E67}"/>
              </a:ext>
            </a:extLst>
          </p:cNvPr>
          <p:cNvSpPr/>
          <p:nvPr/>
        </p:nvSpPr>
        <p:spPr>
          <a:xfrm>
            <a:off x="215901" y="746067"/>
            <a:ext cx="11511988" cy="596789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407526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0D46BDF-8200-78BE-3151-F047F115EC62}"/>
              </a:ext>
            </a:extLst>
          </p:cNvPr>
          <p:cNvSpPr/>
          <p:nvPr/>
        </p:nvSpPr>
        <p:spPr>
          <a:xfrm>
            <a:off x="349891" y="1451682"/>
            <a:ext cx="11586208" cy="15604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2" name="מחבר ישר 1">
            <a:extLst>
              <a:ext uri="{FF2B5EF4-FFF2-40B4-BE49-F238E27FC236}">
                <a16:creationId xmlns:a16="http://schemas.microsoft.com/office/drawing/2014/main" id="{0C383E8F-4264-D8D8-659B-5941DAF989C1}"/>
              </a:ext>
            </a:extLst>
          </p:cNvPr>
          <p:cNvCxnSpPr>
            <a:cxnSpLocks/>
          </p:cNvCxnSpPr>
          <p:nvPr/>
        </p:nvCxnSpPr>
        <p:spPr>
          <a:xfrm>
            <a:off x="11842108" y="-327927"/>
            <a:ext cx="0" cy="3343699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C7E24434-99E3-B0B3-733A-B4E827FD928C}"/>
              </a:ext>
            </a:extLst>
          </p:cNvPr>
          <p:cNvCxnSpPr>
            <a:cxnSpLocks/>
          </p:cNvCxnSpPr>
          <p:nvPr/>
        </p:nvCxnSpPr>
        <p:spPr>
          <a:xfrm>
            <a:off x="11842108" y="1329985"/>
            <a:ext cx="0" cy="1816100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תרשים זרימה: תהליך 7">
            <a:extLst>
              <a:ext uri="{FF2B5EF4-FFF2-40B4-BE49-F238E27FC236}">
                <a16:creationId xmlns:a16="http://schemas.microsoft.com/office/drawing/2014/main" id="{84AA9539-97E6-08CD-0061-1DBA61C2ECC7}"/>
              </a:ext>
            </a:extLst>
          </p:cNvPr>
          <p:cNvSpPr/>
          <p:nvPr/>
        </p:nvSpPr>
        <p:spPr>
          <a:xfrm>
            <a:off x="10927063" y="1723685"/>
            <a:ext cx="688622" cy="677333"/>
          </a:xfrm>
          <a:prstGeom prst="flowChartProces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79A79EC-C37A-B914-F50B-5DC665BB4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647" y="1757574"/>
            <a:ext cx="475261" cy="5818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9A4EE117-C6CF-041E-E278-BD2F328C4CFC}"/>
                  </a:ext>
                </a:extLst>
              </p:cNvPr>
              <p:cNvSpPr txBox="1"/>
              <p:nvPr/>
            </p:nvSpPr>
            <p:spPr>
              <a:xfrm>
                <a:off x="-329538" y="4617365"/>
                <a:ext cx="25452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Semibold" panose="020B0702040204020203" pitchFamily="34" charset="0"/>
                        </a:rPr>
                        <m:t>𝛼</m:t>
                      </m:r>
                      <m:r>
                        <a:rPr lang="he-IL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Semibold" panose="020B0702040204020203" pitchFamily="34" charset="0"/>
                        </a:rPr>
                        <m:t>=</m:t>
                      </m:r>
                      <m:r>
                        <a:rPr lang="he-IL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Semibold" panose="020B0702040204020203" pitchFamily="34" charset="0"/>
                        </a:rPr>
                        <m:t>5</m:t>
                      </m:r>
                      <m:r>
                        <a:rPr lang="he-IL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Semibold" panose="020B0702040204020203" pitchFamily="34" charset="0"/>
                        </a:rPr>
                        <m:t>%</m:t>
                      </m:r>
                    </m:oMath>
                  </m:oMathPara>
                </a14:m>
                <a:endParaRPr lang="he-IL" sz="2400" dirty="0">
                  <a:solidFill>
                    <a:schemeClr val="bg1">
                      <a:lumMod val="50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9A4EE117-C6CF-041E-E278-BD2F328C4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9538" y="4617365"/>
                <a:ext cx="2545251" cy="461665"/>
              </a:xfrm>
              <a:prstGeom prst="rect">
                <a:avLst/>
              </a:prstGeom>
              <a:blipFill>
                <a:blip r:embed="rId4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B89AC3A-A33F-AB6A-8811-2F4CD2A54A65}"/>
              </a:ext>
            </a:extLst>
          </p:cNvPr>
          <p:cNvSpPr txBox="1"/>
          <p:nvPr/>
        </p:nvSpPr>
        <p:spPr>
          <a:xfrm>
            <a:off x="1538445" y="151676"/>
            <a:ext cx="102813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מבחן סטטיסטי</a:t>
            </a:r>
            <a:endParaRPr lang="he-IL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A6E79051-CCC7-FC6D-5F2A-3B0322579863}"/>
              </a:ext>
            </a:extLst>
          </p:cNvPr>
          <p:cNvSpPr/>
          <p:nvPr/>
        </p:nvSpPr>
        <p:spPr>
          <a:xfrm>
            <a:off x="391033" y="3335879"/>
            <a:ext cx="3589952" cy="1191535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E888D05-D811-B519-7600-70C60D4C21D2}"/>
              </a:ext>
            </a:extLst>
          </p:cNvPr>
          <p:cNvSpPr txBox="1"/>
          <p:nvPr/>
        </p:nvSpPr>
        <p:spPr>
          <a:xfrm>
            <a:off x="3268149" y="1511325"/>
            <a:ext cx="74321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מבחן סטטיסטי- חי בריבוע לאי תלות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0841342-CBC4-051A-269A-A05D2944D2E2}"/>
              </a:ext>
            </a:extLst>
          </p:cNvPr>
          <p:cNvSpPr txBox="1"/>
          <p:nvPr/>
        </p:nvSpPr>
        <p:spPr>
          <a:xfrm>
            <a:off x="561650" y="1917112"/>
            <a:ext cx="10138647" cy="11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מבחן השערה סטטיסטית המשמש כדי לקבוע אם שני משתנים קטגוריים או נומינליים עשויים להיות קשורים או לא.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1F290088-9E7E-9A97-E9F7-103C8B075FA6}"/>
              </a:ext>
            </a:extLst>
          </p:cNvPr>
          <p:cNvSpPr txBox="1"/>
          <p:nvPr/>
        </p:nvSpPr>
        <p:spPr>
          <a:xfrm>
            <a:off x="4393580" y="3809361"/>
            <a:ext cx="7407387" cy="168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4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הנחות</a:t>
            </a:r>
            <a:r>
              <a:rPr kumimoji="0" lang="he-I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– </a:t>
            </a: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חי בריבוע לאי תלות</a:t>
            </a:r>
          </a:p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דגימה מקרית ובלתי תלויה של התצפיות</a:t>
            </a:r>
          </a:p>
          <a:p>
            <a:pPr marL="0" marR="0" lvl="0" indent="0" algn="r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            </a:t>
            </a: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AFDA00B3-B1BC-5DE5-0F14-882AB1EFA8C0}"/>
              </a:ext>
            </a:extLst>
          </p:cNvPr>
          <p:cNvSpPr txBox="1"/>
          <p:nvPr/>
        </p:nvSpPr>
        <p:spPr>
          <a:xfrm>
            <a:off x="0" y="5406318"/>
            <a:ext cx="120343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he-IL" sz="3200" b="1" u="sng" dirty="0">
                <a:solidFill>
                  <a:srgbClr val="FFC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קיימת תלות בין שעות היממה השונות לכמות התאונות</a:t>
            </a:r>
            <a:br>
              <a:rPr lang="en-US" sz="3200" b="1" u="sng" dirty="0">
                <a:solidFill>
                  <a:srgbClr val="FFC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he-IL" sz="2800" b="1" u="sng" dirty="0">
                <a:solidFill>
                  <a:srgbClr val="FFC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טווח השעות המסוכן ביותר ביום הוא בין 16:00-18:00</a:t>
            </a:r>
            <a:endParaRPr lang="he-IL" sz="3200" b="1" i="0" dirty="0">
              <a:solidFill>
                <a:srgbClr val="FFC000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A7627B1D-1042-4877-BDC7-C22E1D8F1B71}"/>
                  </a:ext>
                </a:extLst>
              </p:cNvPr>
              <p:cNvSpPr txBox="1"/>
              <p:nvPr/>
            </p:nvSpPr>
            <p:spPr>
              <a:xfrm>
                <a:off x="593528" y="3525589"/>
                <a:ext cx="2803991" cy="310791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prstClr val="black">
                                  <a:lumMod val="50000"/>
                                  <a:lumOff val="50000"/>
                                </a:prstClr>
                              </a:solidFill>
                              <a:latin typeface="Cambria Math" panose="02040503050406030204" pitchFamily="18" charset="0"/>
                              <a:cs typeface="Segoe UI Semibold" panose="020B0702040204020203" pitchFamily="34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prstClr val="black">
                                  <a:lumMod val="50000"/>
                                  <a:lumOff val="50000"/>
                                </a:prstClr>
                              </a:solidFill>
                              <a:latin typeface="Cambria Math" panose="02040503050406030204" pitchFamily="18" charset="0"/>
                              <a:cs typeface="Segoe UI Semibold" panose="020B0702040204020203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b="1">
                              <a:solidFill>
                                <a:prstClr val="black">
                                  <a:lumMod val="50000"/>
                                  <a:lumOff val="50000"/>
                                </a:prstClr>
                              </a:solidFill>
                              <a:latin typeface="Cambria Math" panose="02040503050406030204" pitchFamily="18" charset="0"/>
                              <a:cs typeface="Segoe UI Semibold" panose="020B0702040204020203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b="1"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:</m:t>
                      </m:r>
                      <m:r>
                        <a:rPr lang="he-IL" b="1"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המשתנים</m:t>
                      </m:r>
                      <m:r>
                        <a:rPr lang="he-IL" b="1"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 </m:t>
                      </m:r>
                      <m:r>
                        <a:rPr lang="he-IL" b="1"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בין</m:t>
                      </m:r>
                      <m:r>
                        <a:rPr lang="he-IL" b="1"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 </m:t>
                      </m:r>
                      <m:r>
                        <a:rPr lang="he-IL" b="1"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תלות</m:t>
                      </m:r>
                      <m:r>
                        <a:rPr lang="he-IL" b="1"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 </m:t>
                      </m:r>
                      <m:r>
                        <a:rPr lang="he-IL" b="1"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קיימת</m:t>
                      </m:r>
                      <m:r>
                        <a:rPr lang="he-IL" b="1"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 </m:t>
                      </m:r>
                      <m:r>
                        <a:rPr lang="he-IL" b="1"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לא</m:t>
                      </m:r>
                      <m:r>
                        <a:rPr lang="he-IL" b="1"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 </m:t>
                      </m:r>
                    </m:oMath>
                  </m:oMathPara>
                </a14:m>
                <a:endParaRPr lang="he-IL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A7627B1D-1042-4877-BDC7-C22E1D8F1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28" y="3525589"/>
                <a:ext cx="2803991" cy="310791"/>
              </a:xfrm>
              <a:prstGeom prst="rect">
                <a:avLst/>
              </a:prstGeom>
              <a:blipFill>
                <a:blip r:embed="rId5"/>
                <a:stretch>
                  <a:fillRect l="-2826" t="-13725" r="-23478" b="-470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תיבת טקסט 17">
                <a:extLst>
                  <a:ext uri="{FF2B5EF4-FFF2-40B4-BE49-F238E27FC236}">
                    <a16:creationId xmlns:a16="http://schemas.microsoft.com/office/drawing/2014/main" id="{8800CE4C-3DD3-4609-77C2-FF6322BCF1D8}"/>
                  </a:ext>
                </a:extLst>
              </p:cNvPr>
              <p:cNvSpPr txBox="1"/>
              <p:nvPr/>
            </p:nvSpPr>
            <p:spPr>
              <a:xfrm>
                <a:off x="593528" y="4027699"/>
                <a:ext cx="5287160" cy="310791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prstClr val="black">
                                  <a:lumMod val="50000"/>
                                  <a:lumOff val="50000"/>
                                </a:prstClr>
                              </a:solidFill>
                              <a:latin typeface="Cambria Math" panose="02040503050406030204" pitchFamily="18" charset="0"/>
                              <a:cs typeface="Segoe UI Semibold" panose="020B0702040204020203" pitchFamily="34" charset="0"/>
                            </a:rPr>
                          </m:ctrlPr>
                        </m:sSubPr>
                        <m:e>
                          <m:r>
                            <a:rPr lang="en-US" b="1">
                              <a:solidFill>
                                <a:prstClr val="black">
                                  <a:lumMod val="50000"/>
                                  <a:lumOff val="50000"/>
                                </a:prstClr>
                              </a:solidFill>
                              <a:latin typeface="Cambria Math" panose="02040503050406030204" pitchFamily="18" charset="0"/>
                              <a:cs typeface="Segoe UI Semibold" panose="020B0702040204020203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b="1">
                              <a:solidFill>
                                <a:prstClr val="black">
                                  <a:lumMod val="50000"/>
                                  <a:lumOff val="50000"/>
                                </a:prstClr>
                              </a:solidFill>
                              <a:latin typeface="Cambria Math" panose="02040503050406030204" pitchFamily="18" charset="0"/>
                              <a:cs typeface="Segoe UI Semibold" panose="020B07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b="1"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:</m:t>
                      </m:r>
                      <m:r>
                        <a:rPr lang="he-IL" b="1"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המשתנים</m:t>
                      </m:r>
                      <m:r>
                        <a:rPr lang="he-IL" b="1"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 </m:t>
                      </m:r>
                      <m:r>
                        <a:rPr lang="he-IL" b="1"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בין</m:t>
                      </m:r>
                      <m:r>
                        <a:rPr lang="he-IL" b="1"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 </m:t>
                      </m:r>
                      <m:r>
                        <a:rPr lang="he-IL" b="1"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תלות</m:t>
                      </m:r>
                      <m:r>
                        <a:rPr lang="he-IL" b="1"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 </m:t>
                      </m:r>
                      <m:r>
                        <a:rPr lang="he-IL" b="1"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latin typeface="Cambria Math" panose="02040503050406030204" pitchFamily="18" charset="0"/>
                          <a:cs typeface="Segoe UI Semibold" panose="020B0702040204020203" pitchFamily="34" charset="0"/>
                        </a:rPr>
                        <m:t>קיים</m:t>
                      </m:r>
                    </m:oMath>
                  </m:oMathPara>
                </a14:m>
                <a:endParaRPr lang="he-IL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8" name="תיבת טקסט 17">
                <a:extLst>
                  <a:ext uri="{FF2B5EF4-FFF2-40B4-BE49-F238E27FC236}">
                    <a16:creationId xmlns:a16="http://schemas.microsoft.com/office/drawing/2014/main" id="{8800CE4C-3DD3-4609-77C2-FF6322BCF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28" y="4027699"/>
                <a:ext cx="5287160" cy="310791"/>
              </a:xfrm>
              <a:prstGeom prst="rect">
                <a:avLst/>
              </a:prstGeom>
              <a:blipFill>
                <a:blip r:embed="rId6"/>
                <a:stretch>
                  <a:fillRect l="-1498" t="-13725" b="-4509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3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/>
      <p:bldP spid="17" grpId="0" animBg="1"/>
      <p:bldP spid="7" grpId="0"/>
      <p:bldP spid="9" grpId="0"/>
      <p:bldP spid="14" grpId="0"/>
      <p:bldP spid="15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96;p7" descr="Net Present Value (NPV): Definition, Examples &amp; Calculation">
            <a:extLst>
              <a:ext uri="{FF2B5EF4-FFF2-40B4-BE49-F238E27FC236}">
                <a16:creationId xmlns:a16="http://schemas.microsoft.com/office/drawing/2014/main" id="{0817D38B-B3E3-1EEC-7D4B-B8B45638FA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769" b="10518"/>
          <a:stretch/>
        </p:blipFill>
        <p:spPr>
          <a:xfrm>
            <a:off x="0" y="261258"/>
            <a:ext cx="8098232" cy="65967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7">
            <a:extLst>
              <a:ext uri="{FF2B5EF4-FFF2-40B4-BE49-F238E27FC236}">
                <a16:creationId xmlns:a16="http://schemas.microsoft.com/office/drawing/2014/main" id="{E842DA1C-D672-664C-1920-F6003A052D1D}"/>
              </a:ext>
            </a:extLst>
          </p:cNvPr>
          <p:cNvSpPr/>
          <p:nvPr/>
        </p:nvSpPr>
        <p:spPr>
          <a:xfrm rot="10800000">
            <a:off x="629223" y="-18560"/>
            <a:ext cx="7647649" cy="687656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739A3AE8-F34E-51B9-1A26-470FB18E6BA1}"/>
              </a:ext>
            </a:extLst>
          </p:cNvPr>
          <p:cNvCxnSpPr>
            <a:cxnSpLocks/>
          </p:cNvCxnSpPr>
          <p:nvPr/>
        </p:nvCxnSpPr>
        <p:spPr>
          <a:xfrm>
            <a:off x="11862686" y="561633"/>
            <a:ext cx="0" cy="1221447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2064CA1-25A3-1800-A884-71F813FD76D0}"/>
              </a:ext>
            </a:extLst>
          </p:cNvPr>
          <p:cNvSpPr txBox="1"/>
          <p:nvPr/>
        </p:nvSpPr>
        <p:spPr>
          <a:xfrm>
            <a:off x="0" y="139604"/>
            <a:ext cx="11756928" cy="1824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שיפור תשתיות כבישים כאמצעי להפחתת </a:t>
            </a:r>
          </a:p>
          <a:p>
            <a:pPr>
              <a:lnSpc>
                <a:spcPct val="150000"/>
              </a:lnSpc>
            </a:pPr>
            <a:r>
              <a:rPr lang="he-IL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תאונות דרכים </a:t>
            </a:r>
            <a:r>
              <a:rPr 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   </a:t>
            </a:r>
            <a:r>
              <a:rPr lang="he-IL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 </a:t>
            </a:r>
            <a:r>
              <a:rPr lang="he-IL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כדאיות ההשקעה למשק</a:t>
            </a:r>
          </a:p>
        </p:txBody>
      </p:sp>
      <p:cxnSp>
        <p:nvCxnSpPr>
          <p:cNvPr id="6" name="מחבר ישר 5">
            <a:hlinkClick r:id="rId4" action="ppaction://hlinkfile"/>
            <a:extLst>
              <a:ext uri="{FF2B5EF4-FFF2-40B4-BE49-F238E27FC236}">
                <a16:creationId xmlns:a16="http://schemas.microsoft.com/office/drawing/2014/main" id="{259C089B-C0F3-5D1B-F08F-F5BA9933A216}"/>
              </a:ext>
            </a:extLst>
          </p:cNvPr>
          <p:cNvCxnSpPr>
            <a:cxnSpLocks/>
          </p:cNvCxnSpPr>
          <p:nvPr/>
        </p:nvCxnSpPr>
        <p:spPr>
          <a:xfrm>
            <a:off x="11862686" y="-318418"/>
            <a:ext cx="0" cy="2101498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690B568E-CB7B-4434-01DB-41F79BDED959}"/>
              </a:ext>
            </a:extLst>
          </p:cNvPr>
          <p:cNvSpPr txBox="1"/>
          <p:nvPr/>
        </p:nvSpPr>
        <p:spPr>
          <a:xfrm>
            <a:off x="1214893" y="2352667"/>
            <a:ext cx="1073008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e-IL" sz="2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פרויקט</a:t>
            </a:r>
            <a:r>
              <a:rPr lang="en-US" sz="2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he-IL" sz="2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למיקוד</a:t>
            </a:r>
            <a:r>
              <a:rPr lang="he-I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 </a:t>
            </a:r>
            <a:r>
              <a:rPr lang="he-I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שיפור תשתיות "כביש 31" בשנת 2013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e-IL" sz="2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מהות </a:t>
            </a:r>
            <a:r>
              <a:rPr lang="he-IL" sz="24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השיפור</a:t>
            </a: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 </a:t>
            </a:r>
            <a:r>
              <a:rPr lang="he-I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הפרדת כבישים, תאורה, הרחבת הכביש.</a:t>
            </a:r>
          </a:p>
          <a:p>
            <a:pPr>
              <a:spcAft>
                <a:spcPts val="800"/>
              </a:spcAft>
            </a:pPr>
            <a:endParaRPr lang="he-IL" sz="24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e-IL" sz="2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עלויות למשק</a:t>
            </a:r>
            <a:r>
              <a:rPr lang="he-I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 </a:t>
            </a:r>
            <a:r>
              <a:rPr lang="he-I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נוהל פר"ת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015D9089-7E8E-38BF-3B19-62E6AA5B0C3F}"/>
              </a:ext>
            </a:extLst>
          </p:cNvPr>
          <p:cNvSpPr txBox="1"/>
          <p:nvPr/>
        </p:nvSpPr>
        <p:spPr>
          <a:xfrm>
            <a:off x="7436763" y="855954"/>
            <a:ext cx="106690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vs</a:t>
            </a:r>
            <a:endParaRPr lang="he-IL" sz="6600" b="1" dirty="0"/>
          </a:p>
        </p:txBody>
      </p:sp>
      <p:graphicFrame>
        <p:nvGraphicFramePr>
          <p:cNvPr id="11" name="טבלה 11">
            <a:extLst>
              <a:ext uri="{FF2B5EF4-FFF2-40B4-BE49-F238E27FC236}">
                <a16:creationId xmlns:a16="http://schemas.microsoft.com/office/drawing/2014/main" id="{955EB92C-EC6B-3A64-1396-1511598A825C}"/>
              </a:ext>
            </a:extLst>
          </p:cNvPr>
          <p:cNvGraphicFramePr>
            <a:graphicFrameLocks noGrp="1"/>
          </p:cNvGraphicFramePr>
          <p:nvPr/>
        </p:nvGraphicFramePr>
        <p:xfrm>
          <a:off x="3324296" y="4351758"/>
          <a:ext cx="7029480" cy="148336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000280">
                  <a:extLst>
                    <a:ext uri="{9D8B030D-6E8A-4147-A177-3AD203B41FA5}">
                      <a16:colId xmlns:a16="http://schemas.microsoft.com/office/drawing/2014/main" val="209172259"/>
                    </a:ext>
                  </a:extLst>
                </a:gridCol>
                <a:gridCol w="2487087">
                  <a:extLst>
                    <a:ext uri="{9D8B030D-6E8A-4147-A177-3AD203B41FA5}">
                      <a16:colId xmlns:a16="http://schemas.microsoft.com/office/drawing/2014/main" val="2293128823"/>
                    </a:ext>
                  </a:extLst>
                </a:gridCol>
                <a:gridCol w="2542113">
                  <a:extLst>
                    <a:ext uri="{9D8B030D-6E8A-4147-A177-3AD203B41FA5}">
                      <a16:colId xmlns:a16="http://schemas.microsoft.com/office/drawing/2014/main" val="3505341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solidFill>
                            <a:sysClr val="windowText" lastClr="000000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סוג הנפגע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solidFill>
                            <a:sysClr val="windowText" lastClr="000000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עלות למשק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solidFill>
                            <a:sysClr val="windowText" lastClr="000000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עלות "צער, כאב וסבל"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463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הרוג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6.1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3.3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34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פצועים קשה מאוד 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4.03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2.0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711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פצועים בינוני/קל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0.58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dirty="0"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0.12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899800"/>
                  </a:ext>
                </a:extLst>
              </a:tr>
            </a:tbl>
          </a:graphicData>
        </a:graphic>
      </p:graphicFrame>
      <p:pic>
        <p:nvPicPr>
          <p:cNvPr id="2" name="Picture 4" descr="Bar graph - Free business icons">
            <a:hlinkClick r:id="rId5" action="ppaction://hlinkfile"/>
            <a:extLst>
              <a:ext uri="{FF2B5EF4-FFF2-40B4-BE49-F238E27FC236}">
                <a16:creationId xmlns:a16="http://schemas.microsoft.com/office/drawing/2014/main" id="{8CCDE73B-A687-C09A-2599-9D0FE61A8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032" y="5891892"/>
            <a:ext cx="808950" cy="80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5707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739A3AE8-F34E-51B9-1A26-470FB18E6BA1}"/>
              </a:ext>
            </a:extLst>
          </p:cNvPr>
          <p:cNvCxnSpPr>
            <a:cxnSpLocks/>
          </p:cNvCxnSpPr>
          <p:nvPr/>
        </p:nvCxnSpPr>
        <p:spPr>
          <a:xfrm>
            <a:off x="11862686" y="287459"/>
            <a:ext cx="0" cy="1221447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259C089B-C0F3-5D1B-F08F-F5BA9933A216}"/>
              </a:ext>
            </a:extLst>
          </p:cNvPr>
          <p:cNvCxnSpPr>
            <a:cxnSpLocks/>
          </p:cNvCxnSpPr>
          <p:nvPr/>
        </p:nvCxnSpPr>
        <p:spPr>
          <a:xfrm>
            <a:off x="11862686" y="-592592"/>
            <a:ext cx="0" cy="2101498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690B568E-CB7B-4434-01DB-41F79BDED959}"/>
              </a:ext>
            </a:extLst>
          </p:cNvPr>
          <p:cNvSpPr txBox="1"/>
          <p:nvPr/>
        </p:nvSpPr>
        <p:spPr>
          <a:xfrm>
            <a:off x="1026839" y="1650496"/>
            <a:ext cx="10730089" cy="1890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e-IL" sz="2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מבחן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Wilcoxon </a:t>
            </a:r>
            <a:r>
              <a:rPr lang="he-I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מדגם מזווגים א-פרמטרי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x</a:t>
            </a:r>
            <a:r>
              <a:rPr lang="he-I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כמות נפגעים מסוג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</a:t>
            </a:r>
            <a:r>
              <a:rPr lang="he-I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לפני הפרויקט (2008-2013)</a:t>
            </a:r>
          </a:p>
          <a:p>
            <a:pPr lvl="1"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</a:t>
            </a:r>
            <a:r>
              <a:rPr lang="he-I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- כמות נפגעים מסוג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</a:t>
            </a:r>
            <a:r>
              <a:rPr lang="he-IL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לאחר הפרויקט (2014-2019)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0551092-29C4-1BEE-0870-74F31AB9C3FE}"/>
              </a:ext>
            </a:extLst>
          </p:cNvPr>
          <p:cNvSpPr txBox="1"/>
          <p:nvPr/>
        </p:nvSpPr>
        <p:spPr>
          <a:xfrm>
            <a:off x="0" y="351858"/>
            <a:ext cx="11756928" cy="901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כמות הנפגעים לפני ואחרי הפרויקט</a:t>
            </a:r>
            <a:endParaRPr lang="he-IL" sz="400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550F16F6-DC6A-B99F-1CF9-E95F779144E0}"/>
                  </a:ext>
                </a:extLst>
              </p:cNvPr>
              <p:cNvSpPr txBox="1"/>
              <p:nvPr/>
            </p:nvSpPr>
            <p:spPr>
              <a:xfrm>
                <a:off x="1026839" y="2134690"/>
                <a:ext cx="19706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he-IL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he-I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he-IL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he-IL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550F16F6-DC6A-B99F-1CF9-E95F77914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39" y="2134690"/>
                <a:ext cx="197064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BAB20EA2-749E-42BF-9A56-0ADD71431D53}"/>
                  </a:ext>
                </a:extLst>
              </p:cNvPr>
              <p:cNvSpPr txBox="1"/>
              <p:nvPr/>
            </p:nvSpPr>
            <p:spPr>
              <a:xfrm>
                <a:off x="1026839" y="2728519"/>
                <a:ext cx="197064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he-IL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he-I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e-I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he-IL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he-IL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2800" dirty="0">
                  <a:latin typeface="+mj-lt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BAB20EA2-749E-42BF-9A56-0ADD71431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39" y="2728519"/>
                <a:ext cx="1970644" cy="430887"/>
              </a:xfrm>
              <a:prstGeom prst="rect">
                <a:avLst/>
              </a:prstGeom>
              <a:blipFill>
                <a:blip r:embed="rId4"/>
                <a:stretch>
                  <a:fillRect t="-25714" r="-7716" b="-5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462B7278-3D63-A3AC-144A-030EE6A0E487}"/>
                  </a:ext>
                </a:extLst>
              </p:cNvPr>
              <p:cNvSpPr txBox="1"/>
              <p:nvPr/>
            </p:nvSpPr>
            <p:spPr>
              <a:xfrm>
                <a:off x="696815" y="3358676"/>
                <a:ext cx="197064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e-I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he-I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e-IL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he-IL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he-IL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he-IL" sz="2000" i="1" dirty="0"/>
              </a:p>
            </p:txBody>
          </p:sp>
        </mc:Choice>
        <mc:Fallback xmlns=""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462B7278-3D63-A3AC-144A-030EE6A0E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15" y="3358676"/>
                <a:ext cx="1970644" cy="307777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מלבן 12">
            <a:extLst>
              <a:ext uri="{FF2B5EF4-FFF2-40B4-BE49-F238E27FC236}">
                <a16:creationId xmlns:a16="http://schemas.microsoft.com/office/drawing/2014/main" id="{3FB014BD-557D-DA9F-492C-84EB7B2915CE}"/>
              </a:ext>
            </a:extLst>
          </p:cNvPr>
          <p:cNvSpPr/>
          <p:nvPr/>
        </p:nvSpPr>
        <p:spPr>
          <a:xfrm>
            <a:off x="1026839" y="2060423"/>
            <a:ext cx="1970644" cy="1221447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תיבת טקסט 13">
                <a:extLst>
                  <a:ext uri="{FF2B5EF4-FFF2-40B4-BE49-F238E27FC236}">
                    <a16:creationId xmlns:a16="http://schemas.microsoft.com/office/drawing/2014/main" id="{95CC3730-3130-BCC5-6366-6C9FD8519E1B}"/>
                  </a:ext>
                </a:extLst>
              </p:cNvPr>
              <p:cNvSpPr txBox="1"/>
              <p:nvPr/>
            </p:nvSpPr>
            <p:spPr>
              <a:xfrm>
                <a:off x="2012161" y="3358676"/>
                <a:ext cx="197064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200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05</m:t>
                      </m:r>
                    </m:oMath>
                  </m:oMathPara>
                </a14:m>
                <a:endParaRPr lang="he-IL" sz="2000" i="1" dirty="0">
                  <a:effectLst/>
                </a:endParaRPr>
              </a:p>
            </p:txBody>
          </p:sp>
        </mc:Choice>
        <mc:Fallback xmlns="">
          <p:sp>
            <p:nvSpPr>
              <p:cNvPr id="14" name="תיבת טקסט 13">
                <a:extLst>
                  <a:ext uri="{FF2B5EF4-FFF2-40B4-BE49-F238E27FC236}">
                    <a16:creationId xmlns:a16="http://schemas.microsoft.com/office/drawing/2014/main" id="{95CC3730-3130-BCC5-6366-6C9FD8519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161" y="3358676"/>
                <a:ext cx="1970644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9737631E-9615-46D9-F04C-EDB368D7D31C}"/>
                  </a:ext>
                </a:extLst>
              </p:cNvPr>
              <p:cNvSpPr txBox="1"/>
              <p:nvPr/>
            </p:nvSpPr>
            <p:spPr>
              <a:xfrm>
                <a:off x="3444783" y="3666453"/>
                <a:ext cx="9683178" cy="310791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𝑗</m:t>
                      </m:r>
                      <m:r>
                        <a:rPr lang="en-US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=(</m:t>
                      </m:r>
                      <m:r>
                        <a:rPr lang="he-IL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קל</m:t>
                      </m:r>
                      <m:r>
                        <a:rPr lang="he-IL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/ </m:t>
                      </m:r>
                      <m:r>
                        <a:rPr lang="he-IL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בינוני</m:t>
                      </m:r>
                      <m:r>
                        <a:rPr lang="he-IL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he-IL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פצוע</m:t>
                      </m:r>
                      <m:r>
                        <a:rPr lang="he-IL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r>
                        <a:rPr lang="he-IL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3</m:t>
                      </m:r>
                      <m:r>
                        <a:rPr lang="he-IL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, </m:t>
                      </m:r>
                      <m:r>
                        <a:rPr lang="he-IL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קשה</m:t>
                      </m:r>
                      <m:r>
                        <a:rPr lang="he-IL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he-IL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he-IL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פצוע</m:t>
                      </m:r>
                      <m:r>
                        <a:rPr lang="he-IL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r>
                        <a:rPr lang="en-US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2</m:t>
                      </m:r>
                      <m:r>
                        <a:rPr lang="en-US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 </m:t>
                      </m:r>
                      <m:r>
                        <a:rPr lang="en-US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,</m:t>
                      </m:r>
                      <m:r>
                        <a:rPr lang="he-IL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 </m:t>
                      </m:r>
                      <m:r>
                        <a:rPr lang="he-IL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הרוג</m:t>
                      </m:r>
                      <m:r>
                        <a:rPr lang="en-US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−</m:t>
                      </m:r>
                      <m:r>
                        <a:rPr lang="en-US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1</m:t>
                      </m:r>
                      <m:r>
                        <a:rPr lang="en-US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)</m:t>
                      </m:r>
                    </m:oMath>
                  </m:oMathPara>
                </a14:m>
                <a:endParaRPr lang="he-I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9737631E-9615-46D9-F04C-EDB368D7D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783" y="3666453"/>
                <a:ext cx="9683178" cy="310791"/>
              </a:xfrm>
              <a:prstGeom prst="rect">
                <a:avLst/>
              </a:prstGeom>
              <a:blipFill>
                <a:blip r:embed="rId7"/>
                <a:stretch>
                  <a:fillRect t="-13725" b="-4705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3DF9DA41-A611-7DFB-ECF7-BFFFD3D2F7B4}"/>
              </a:ext>
            </a:extLst>
          </p:cNvPr>
          <p:cNvSpPr txBox="1"/>
          <p:nvPr/>
        </p:nvSpPr>
        <p:spPr>
          <a:xfrm>
            <a:off x="0" y="4409769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he-IL" sz="2800" u="sng" dirty="0">
                <a:solidFill>
                  <a:srgbClr val="FFC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לא נרשמה ירידה מובהקת בכמות הנפגעים לאחר פרויקט שיפור התשתיות </a:t>
            </a:r>
          </a:p>
        </p:txBody>
      </p:sp>
    </p:spTree>
    <p:extLst>
      <p:ext uri="{BB962C8B-B14F-4D97-AF65-F5344CB8AC3E}">
        <p14:creationId xmlns:p14="http://schemas.microsoft.com/office/powerpoint/2010/main" val="21082800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4" grpId="0"/>
      <p:bldP spid="9" grpId="0"/>
      <p:bldP spid="10" grpId="0"/>
      <p:bldP spid="13" grpId="0" animBg="1"/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96;p7" descr="Net Present Value (NPV): Definition, Examples &amp; Calculation">
            <a:extLst>
              <a:ext uri="{FF2B5EF4-FFF2-40B4-BE49-F238E27FC236}">
                <a16:creationId xmlns:a16="http://schemas.microsoft.com/office/drawing/2014/main" id="{0817D38B-B3E3-1EEC-7D4B-B8B45638FA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769" b="10518"/>
          <a:stretch/>
        </p:blipFill>
        <p:spPr>
          <a:xfrm>
            <a:off x="-179295" y="4975361"/>
            <a:ext cx="8098232" cy="659674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97;p7">
            <a:extLst>
              <a:ext uri="{FF2B5EF4-FFF2-40B4-BE49-F238E27FC236}">
                <a16:creationId xmlns:a16="http://schemas.microsoft.com/office/drawing/2014/main" id="{E842DA1C-D672-664C-1920-F6003A052D1D}"/>
              </a:ext>
            </a:extLst>
          </p:cNvPr>
          <p:cNvSpPr/>
          <p:nvPr/>
        </p:nvSpPr>
        <p:spPr>
          <a:xfrm rot="10800000">
            <a:off x="629223" y="-18560"/>
            <a:ext cx="7647649" cy="687656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739A3AE8-F34E-51B9-1A26-470FB18E6BA1}"/>
              </a:ext>
            </a:extLst>
          </p:cNvPr>
          <p:cNvCxnSpPr>
            <a:cxnSpLocks/>
          </p:cNvCxnSpPr>
          <p:nvPr/>
        </p:nvCxnSpPr>
        <p:spPr>
          <a:xfrm>
            <a:off x="11862686" y="561633"/>
            <a:ext cx="0" cy="1221447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259C089B-C0F3-5D1B-F08F-F5BA9933A216}"/>
              </a:ext>
            </a:extLst>
          </p:cNvPr>
          <p:cNvCxnSpPr>
            <a:cxnSpLocks/>
          </p:cNvCxnSpPr>
          <p:nvPr/>
        </p:nvCxnSpPr>
        <p:spPr>
          <a:xfrm>
            <a:off x="11862686" y="-318418"/>
            <a:ext cx="0" cy="2101498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80551092-29C4-1BEE-0870-74F31AB9C3FE}"/>
              </a:ext>
            </a:extLst>
          </p:cNvPr>
          <p:cNvSpPr txBox="1"/>
          <p:nvPr/>
        </p:nvSpPr>
        <p:spPr>
          <a:xfrm>
            <a:off x="0" y="561633"/>
            <a:ext cx="11756928" cy="901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בחינת </a:t>
            </a:r>
            <a:r>
              <a:rPr lang="he-IL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כדאיות ההשקעה למשק במונחי חיי אדם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תיבת טקסט 17">
                <a:extLst>
                  <a:ext uri="{FF2B5EF4-FFF2-40B4-BE49-F238E27FC236}">
                    <a16:creationId xmlns:a16="http://schemas.microsoft.com/office/drawing/2014/main" id="{9EC6DD03-FCFE-79CC-3B4B-B12F1C33BFD9}"/>
                  </a:ext>
                </a:extLst>
              </p:cNvPr>
              <p:cNvSpPr txBox="1"/>
              <p:nvPr/>
            </p:nvSpPr>
            <p:spPr>
              <a:xfrm>
                <a:off x="2265543" y="5548241"/>
                <a:ext cx="97505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𝑟</m:t>
                    </m:r>
                  </m:oMath>
                </a14:m>
                <a:r>
                  <a:rPr lang="he-IL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- ריבית אפקטיבית</a:t>
                </a:r>
              </a:p>
            </p:txBody>
          </p:sp>
        </mc:Choice>
        <mc:Fallback xmlns="">
          <p:sp>
            <p:nvSpPr>
              <p:cNvPr id="18" name="תיבת טקסט 17">
                <a:extLst>
                  <a:ext uri="{FF2B5EF4-FFF2-40B4-BE49-F238E27FC236}">
                    <a16:creationId xmlns:a16="http://schemas.microsoft.com/office/drawing/2014/main" id="{9EC6DD03-FCFE-79CC-3B4B-B12F1C33B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543" y="5548241"/>
                <a:ext cx="9750552" cy="461665"/>
              </a:xfrm>
              <a:prstGeom prst="rect">
                <a:avLst/>
              </a:prstGeom>
              <a:blipFill>
                <a:blip r:embed="rId9"/>
                <a:stretch>
                  <a:fillRect t="-9211" r="-876" b="-302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1643069E-13D9-3AE3-4D72-42C4792D8F2F}"/>
              </a:ext>
            </a:extLst>
          </p:cNvPr>
          <p:cNvGrpSpPr/>
          <p:nvPr/>
        </p:nvGrpSpPr>
        <p:grpSpPr>
          <a:xfrm>
            <a:off x="519305" y="1747773"/>
            <a:ext cx="11215123" cy="769394"/>
            <a:chOff x="629222" y="1916927"/>
            <a:chExt cx="11215123" cy="76939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תיבת טקסט 12">
                  <a:extLst>
                    <a:ext uri="{FF2B5EF4-FFF2-40B4-BE49-F238E27FC236}">
                      <a16:creationId xmlns:a16="http://schemas.microsoft.com/office/drawing/2014/main" id="{28A065FA-D93A-6391-8D69-0D4A4C0C4540}"/>
                    </a:ext>
                  </a:extLst>
                </p:cNvPr>
                <p:cNvSpPr txBox="1"/>
                <p:nvPr/>
              </p:nvSpPr>
              <p:spPr>
                <a:xfrm>
                  <a:off x="629222" y="2071541"/>
                  <a:ext cx="107535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𝑵𝑷𝑽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he-IL" sz="2000" b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13" name="תיבת טקסט 12">
                  <a:extLst>
                    <a:ext uri="{FF2B5EF4-FFF2-40B4-BE49-F238E27FC236}">
                      <a16:creationId xmlns:a16="http://schemas.microsoft.com/office/drawing/2014/main" id="{28A065FA-D93A-6391-8D69-0D4A4C0C45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222" y="2071541"/>
                  <a:ext cx="1075352" cy="400110"/>
                </a:xfrm>
                <a:prstGeom prst="rect">
                  <a:avLst/>
                </a:prstGeom>
                <a:blipFill>
                  <a:blip r:embed="rId10"/>
                  <a:stretch>
                    <a:fillRect t="-6061" r="-7910" b="-2727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תיבת טקסט 13">
                  <a:extLst>
                    <a:ext uri="{FF2B5EF4-FFF2-40B4-BE49-F238E27FC236}">
                      <a16:creationId xmlns:a16="http://schemas.microsoft.com/office/drawing/2014/main" id="{09A39815-CB2F-1D01-C4A0-4BBF50EF2159}"/>
                    </a:ext>
                  </a:extLst>
                </p:cNvPr>
                <p:cNvSpPr txBox="1"/>
                <p:nvPr/>
              </p:nvSpPr>
              <p:spPr>
                <a:xfrm>
                  <a:off x="1513298" y="2071541"/>
                  <a:ext cx="63681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𝑶</m:t>
                            </m:r>
                          </m:sub>
                        </m:sSub>
                      </m:oMath>
                    </m:oMathPara>
                  </a14:m>
                  <a:endParaRPr lang="he-IL" sz="2000" b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14" name="תיבת טקסט 13">
                  <a:extLst>
                    <a:ext uri="{FF2B5EF4-FFF2-40B4-BE49-F238E27FC236}">
                      <a16:creationId xmlns:a16="http://schemas.microsoft.com/office/drawing/2014/main" id="{09A39815-CB2F-1D01-C4A0-4BBF50EF21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3298" y="2071541"/>
                  <a:ext cx="636814" cy="400110"/>
                </a:xfrm>
                <a:prstGeom prst="rect">
                  <a:avLst/>
                </a:prstGeom>
                <a:blipFill>
                  <a:blip r:embed="rId11"/>
                  <a:stretch>
                    <a:fillRect t="-6061" r="-20952" b="-2727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תיבת טקסט 14">
                  <a:extLst>
                    <a:ext uri="{FF2B5EF4-FFF2-40B4-BE49-F238E27FC236}">
                      <a16:creationId xmlns:a16="http://schemas.microsoft.com/office/drawing/2014/main" id="{F5CD5306-1A65-8150-4B6D-D9F28A0DD5E5}"/>
                    </a:ext>
                  </a:extLst>
                </p:cNvPr>
                <p:cNvSpPr txBox="1"/>
                <p:nvPr/>
              </p:nvSpPr>
              <p:spPr>
                <a:xfrm>
                  <a:off x="1892354" y="2071541"/>
                  <a:ext cx="515516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he-IL" sz="2000" b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15" name="תיבת טקסט 14">
                  <a:extLst>
                    <a:ext uri="{FF2B5EF4-FFF2-40B4-BE49-F238E27FC236}">
                      <a16:creationId xmlns:a16="http://schemas.microsoft.com/office/drawing/2014/main" id="{F5CD5306-1A65-8150-4B6D-D9F28A0DD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2354" y="2071541"/>
                  <a:ext cx="515516" cy="400110"/>
                </a:xfrm>
                <a:prstGeom prst="rect">
                  <a:avLst/>
                </a:prstGeom>
                <a:blipFill>
                  <a:blip r:embed="rId12"/>
                  <a:stretch>
                    <a:fillRect t="-6061" r="-12941" b="-2727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תיבת טקסט 15">
                  <a:extLst>
                    <a:ext uri="{FF2B5EF4-FFF2-40B4-BE49-F238E27FC236}">
                      <a16:creationId xmlns:a16="http://schemas.microsoft.com/office/drawing/2014/main" id="{7D9ED089-8902-55D7-FF57-3018DAA2372A}"/>
                    </a:ext>
                  </a:extLst>
                </p:cNvPr>
                <p:cNvSpPr txBox="1"/>
                <p:nvPr/>
              </p:nvSpPr>
              <p:spPr>
                <a:xfrm>
                  <a:off x="2160796" y="1916927"/>
                  <a:ext cx="2073728" cy="7473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/>
                          <m:den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oMath>
                    </m:oMathPara>
                  </a14:m>
                  <a:endParaRPr lang="he-IL" sz="2000" b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16" name="תיבת טקסט 15">
                  <a:extLst>
                    <a:ext uri="{FF2B5EF4-FFF2-40B4-BE49-F238E27FC236}">
                      <a16:creationId xmlns:a16="http://schemas.microsoft.com/office/drawing/2014/main" id="{7D9ED089-8902-55D7-FF57-3018DAA237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0796" y="1916927"/>
                  <a:ext cx="2073728" cy="74738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תיבת טקסט 16">
                  <a:extLst>
                    <a:ext uri="{FF2B5EF4-FFF2-40B4-BE49-F238E27FC236}">
                      <a16:creationId xmlns:a16="http://schemas.microsoft.com/office/drawing/2014/main" id="{025AB38B-0AEA-B4AA-5A6C-FD54F543AC61}"/>
                    </a:ext>
                  </a:extLst>
                </p:cNvPr>
                <p:cNvSpPr txBox="1"/>
                <p:nvPr/>
              </p:nvSpPr>
              <p:spPr>
                <a:xfrm>
                  <a:off x="3498113" y="1945349"/>
                  <a:ext cx="8346232" cy="7409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𝑪𝑭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he-IL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𝑪𝑭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2000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</m:sSup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  <m:d>
                              <m:d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𝑯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he-IL" sz="2000" b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17" name="תיבת טקסט 16">
                  <a:extLst>
                    <a:ext uri="{FF2B5EF4-FFF2-40B4-BE49-F238E27FC236}">
                      <a16:creationId xmlns:a16="http://schemas.microsoft.com/office/drawing/2014/main" id="{025AB38B-0AEA-B4AA-5A6C-FD54F543AC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8113" y="1945349"/>
                  <a:ext cx="8346232" cy="74097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מלבן 18">
              <a:extLst>
                <a:ext uri="{FF2B5EF4-FFF2-40B4-BE49-F238E27FC236}">
                  <a16:creationId xmlns:a16="http://schemas.microsoft.com/office/drawing/2014/main" id="{CA97275D-BAE8-19CE-E390-826FE8CCE2EA}"/>
                </a:ext>
              </a:extLst>
            </p:cNvPr>
            <p:cNvSpPr/>
            <p:nvPr/>
          </p:nvSpPr>
          <p:spPr>
            <a:xfrm>
              <a:off x="3034188" y="1930220"/>
              <a:ext cx="355539" cy="310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תיבת טקסט 20">
                  <a:extLst>
                    <a:ext uri="{FF2B5EF4-FFF2-40B4-BE49-F238E27FC236}">
                      <a16:creationId xmlns:a16="http://schemas.microsoft.com/office/drawing/2014/main" id="{13E9D29A-3C36-7A74-8F88-71FE3C850843}"/>
                    </a:ext>
                  </a:extLst>
                </p:cNvPr>
                <p:cNvSpPr txBox="1"/>
                <p:nvPr/>
              </p:nvSpPr>
              <p:spPr>
                <a:xfrm>
                  <a:off x="1977452" y="1945349"/>
                  <a:ext cx="241160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𝑪𝑭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>
            <p:sp>
              <p:nvSpPr>
                <p:cNvPr id="21" name="תיבת טקסט 20">
                  <a:extLst>
                    <a:ext uri="{FF2B5EF4-FFF2-40B4-BE49-F238E27FC236}">
                      <a16:creationId xmlns:a16="http://schemas.microsoft.com/office/drawing/2014/main" id="{13E9D29A-3C36-7A74-8F88-71FE3C8508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7452" y="1945349"/>
                  <a:ext cx="2411602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מלבן 21">
              <a:extLst>
                <a:ext uri="{FF2B5EF4-FFF2-40B4-BE49-F238E27FC236}">
                  <a16:creationId xmlns:a16="http://schemas.microsoft.com/office/drawing/2014/main" id="{C8933C51-FB07-24BC-5101-709343F92C74}"/>
                </a:ext>
              </a:extLst>
            </p:cNvPr>
            <p:cNvSpPr/>
            <p:nvPr/>
          </p:nvSpPr>
          <p:spPr>
            <a:xfrm>
              <a:off x="2652971" y="2357154"/>
              <a:ext cx="1060564" cy="3037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7" name="מלבן 26">
              <a:extLst>
                <a:ext uri="{FF2B5EF4-FFF2-40B4-BE49-F238E27FC236}">
                  <a16:creationId xmlns:a16="http://schemas.microsoft.com/office/drawing/2014/main" id="{05131846-B588-1D59-4BA4-E07E6D225EAB}"/>
                </a:ext>
              </a:extLst>
            </p:cNvPr>
            <p:cNvSpPr/>
            <p:nvPr/>
          </p:nvSpPr>
          <p:spPr>
            <a:xfrm>
              <a:off x="3149657" y="2357154"/>
              <a:ext cx="1060564" cy="3037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תיבת טקסט 23">
                  <a:extLst>
                    <a:ext uri="{FF2B5EF4-FFF2-40B4-BE49-F238E27FC236}">
                      <a16:creationId xmlns:a16="http://schemas.microsoft.com/office/drawing/2014/main" id="{66B4F3F8-D59D-F335-7E3C-049F95F02C56}"/>
                    </a:ext>
                  </a:extLst>
                </p:cNvPr>
                <p:cNvSpPr txBox="1"/>
                <p:nvPr/>
              </p:nvSpPr>
              <p:spPr>
                <a:xfrm>
                  <a:off x="2265543" y="2265481"/>
                  <a:ext cx="109956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𝑯</m:t>
                                </m:r>
                              </m:e>
                              <m:sub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he-IL" dirty="0"/>
                </a:p>
              </p:txBody>
            </p:sp>
          </mc:Choice>
          <mc:Fallback>
            <p:sp>
              <p:nvSpPr>
                <p:cNvPr id="24" name="תיבת טקסט 23">
                  <a:extLst>
                    <a:ext uri="{FF2B5EF4-FFF2-40B4-BE49-F238E27FC236}">
                      <a16:creationId xmlns:a16="http://schemas.microsoft.com/office/drawing/2014/main" id="{66B4F3F8-D59D-F335-7E3C-049F95F02C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5543" y="2265481"/>
                  <a:ext cx="1099566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תיבת טקסט 25">
                  <a:extLst>
                    <a:ext uri="{FF2B5EF4-FFF2-40B4-BE49-F238E27FC236}">
                      <a16:creationId xmlns:a16="http://schemas.microsoft.com/office/drawing/2014/main" id="{D3FF032D-0018-7D24-BBDF-BCAB4620749C}"/>
                    </a:ext>
                  </a:extLst>
                </p:cNvPr>
                <p:cNvSpPr txBox="1"/>
                <p:nvPr/>
              </p:nvSpPr>
              <p:spPr>
                <a:xfrm>
                  <a:off x="2872287" y="2276634"/>
                  <a:ext cx="1682496" cy="3755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</m:e>
                          <m:sup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lang="he-IL" dirty="0"/>
                </a:p>
              </p:txBody>
            </p:sp>
          </mc:Choice>
          <mc:Fallback>
            <p:sp>
              <p:nvSpPr>
                <p:cNvPr id="26" name="תיבת טקסט 25">
                  <a:extLst>
                    <a:ext uri="{FF2B5EF4-FFF2-40B4-BE49-F238E27FC236}">
                      <a16:creationId xmlns:a16="http://schemas.microsoft.com/office/drawing/2014/main" id="{D3FF032D-0018-7D24-BBDF-BCAB46207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2287" y="2276634"/>
                  <a:ext cx="1682496" cy="37555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תיבת טקסט 28">
                <a:extLst>
                  <a:ext uri="{FF2B5EF4-FFF2-40B4-BE49-F238E27FC236}">
                    <a16:creationId xmlns:a16="http://schemas.microsoft.com/office/drawing/2014/main" id="{77E33543-E47B-84D1-B5BC-B22826A52958}"/>
                  </a:ext>
                </a:extLst>
              </p:cNvPr>
              <p:cNvSpPr txBox="1"/>
              <p:nvPr/>
            </p:nvSpPr>
            <p:spPr>
              <a:xfrm>
                <a:off x="5807294" y="3015950"/>
                <a:ext cx="6197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𝑰</m:t>
                        </m:r>
                      </m:e>
                      <m:sub>
                        <m:r>
                          <a:rPr lang="en-US" sz="240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𝑶</m:t>
                        </m:r>
                      </m:sub>
                    </m:sSub>
                    <m:r>
                      <a:rPr lang="en-US" sz="2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 </m:t>
                    </m:r>
                  </m:oMath>
                </a14:m>
                <a:r>
                  <a:rPr lang="he-IL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- עלות הפרויקט: 1 מילארד</a:t>
                </a:r>
              </a:p>
            </p:txBody>
          </p:sp>
        </mc:Choice>
        <mc:Fallback xmlns="">
          <p:sp>
            <p:nvSpPr>
              <p:cNvPr id="29" name="תיבת טקסט 28">
                <a:extLst>
                  <a:ext uri="{FF2B5EF4-FFF2-40B4-BE49-F238E27FC236}">
                    <a16:creationId xmlns:a16="http://schemas.microsoft.com/office/drawing/2014/main" id="{77E33543-E47B-84D1-B5BC-B22826A52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294" y="3015950"/>
                <a:ext cx="6197600" cy="461665"/>
              </a:xfrm>
              <a:prstGeom prst="rect">
                <a:avLst/>
              </a:prstGeom>
              <a:blipFill>
                <a:blip r:embed="rId18"/>
                <a:stretch>
                  <a:fillRect t="-9333" r="-1378" b="-3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תיבת טקסט 30">
                <a:extLst>
                  <a:ext uri="{FF2B5EF4-FFF2-40B4-BE49-F238E27FC236}">
                    <a16:creationId xmlns:a16="http://schemas.microsoft.com/office/drawing/2014/main" id="{7B50E24F-DBD6-57C0-F71B-4078A5B8F9EF}"/>
                  </a:ext>
                </a:extLst>
              </p:cNvPr>
              <p:cNvSpPr txBox="1"/>
              <p:nvPr/>
            </p:nvSpPr>
            <p:spPr>
              <a:xfrm>
                <a:off x="5807294" y="3595962"/>
                <a:ext cx="6197600" cy="4982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𝑪𝑭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he-IL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- הכנסה שנתית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 Light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 Light" panose="020B0502040204020203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 Light" panose="020B0502040204020203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 Light" panose="020B0502040204020203" pitchFamily="34" charset="0"/>
                          </a:rPr>
                          <m:t>×∆(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 Light" panose="020B0502040204020203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 Light" panose="020B0502040204020203" pitchFamily="34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 Light" panose="020B0502040204020203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 Light" panose="020B0502040204020203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 Light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 Light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 Light" panose="020B0502040204020203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 Light" panose="020B0502040204020203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4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31" name="תיבת טקסט 30">
                <a:extLst>
                  <a:ext uri="{FF2B5EF4-FFF2-40B4-BE49-F238E27FC236}">
                    <a16:creationId xmlns:a16="http://schemas.microsoft.com/office/drawing/2014/main" id="{7B50E24F-DBD6-57C0-F71B-4078A5B8F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294" y="3595962"/>
                <a:ext cx="6197600" cy="498278"/>
              </a:xfrm>
              <a:prstGeom prst="rect">
                <a:avLst/>
              </a:prstGeom>
              <a:blipFill>
                <a:blip r:embed="rId19"/>
                <a:stretch>
                  <a:fillRect t="-118293" r="-1378" b="-17561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תיבת טקסט 39">
                <a:extLst>
                  <a:ext uri="{FF2B5EF4-FFF2-40B4-BE49-F238E27FC236}">
                    <a16:creationId xmlns:a16="http://schemas.microsoft.com/office/drawing/2014/main" id="{269B274C-1136-8AE6-97E7-C69E1408D76F}"/>
                  </a:ext>
                </a:extLst>
              </p:cNvPr>
              <p:cNvSpPr txBox="1"/>
              <p:nvPr/>
            </p:nvSpPr>
            <p:spPr>
              <a:xfrm>
                <a:off x="3237388" y="4162057"/>
                <a:ext cx="80274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e-IL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∆</m:t>
                    </m:r>
                  </m:oMath>
                </a14:m>
                <a:r>
                  <a:rPr lang="he-IL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- הפרש בין ממוצע נפגעים מסוג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j</a:t>
                </a:r>
                <a:r>
                  <a:rPr lang="he-IL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לפני הפרויקט לכמות הרוגים מסוג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j</a:t>
                </a:r>
                <a:r>
                  <a:rPr lang="he-IL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בשנה ה-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n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תיבת טקסט 39">
                <a:extLst>
                  <a:ext uri="{FF2B5EF4-FFF2-40B4-BE49-F238E27FC236}">
                    <a16:creationId xmlns:a16="http://schemas.microsoft.com/office/drawing/2014/main" id="{269B274C-1136-8AE6-97E7-C69E1408D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388" y="4162057"/>
                <a:ext cx="8027424" cy="369332"/>
              </a:xfrm>
              <a:prstGeom prst="rect">
                <a:avLst/>
              </a:prstGeom>
              <a:blipFill>
                <a:blip r:embed="rId20"/>
                <a:stretch>
                  <a:fillRect t="-10000" r="-76" b="-2666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תיבת טקסט 40">
                <a:extLst>
                  <a:ext uri="{FF2B5EF4-FFF2-40B4-BE49-F238E27FC236}">
                    <a16:creationId xmlns:a16="http://schemas.microsoft.com/office/drawing/2014/main" id="{2FD88725-34E9-F60B-2E06-470510ED7823}"/>
                  </a:ext>
                </a:extLst>
              </p:cNvPr>
              <p:cNvSpPr txBox="1"/>
              <p:nvPr/>
            </p:nvSpPr>
            <p:spPr>
              <a:xfrm>
                <a:off x="7442200" y="4635166"/>
                <a:ext cx="3898812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 Light" panose="020B0502040204020203" pitchFamily="34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 Light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he-IL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- עלות נפגע מסוג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j</a:t>
                </a:r>
                <a:r>
                  <a:rPr lang="he-IL" dirty="0">
                    <a:solidFill>
                      <a:schemeClr val="bg1">
                        <a:lumMod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למשק</a:t>
                </a:r>
                <a:endParaRPr lang="he-IL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תיבת טקסט 40">
                <a:extLst>
                  <a:ext uri="{FF2B5EF4-FFF2-40B4-BE49-F238E27FC236}">
                    <a16:creationId xmlns:a16="http://schemas.microsoft.com/office/drawing/2014/main" id="{2FD88725-34E9-F60B-2E06-470510ED7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200" y="4635166"/>
                <a:ext cx="3898812" cy="391646"/>
              </a:xfrm>
              <a:prstGeom prst="rect">
                <a:avLst/>
              </a:prstGeom>
              <a:blipFill>
                <a:blip r:embed="rId21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תיבת טקסט 42">
                <a:extLst>
                  <a:ext uri="{FF2B5EF4-FFF2-40B4-BE49-F238E27FC236}">
                    <a16:creationId xmlns:a16="http://schemas.microsoft.com/office/drawing/2014/main" id="{7CDF841A-3E72-BA4D-0B84-B411929CFC00}"/>
                  </a:ext>
                </a:extLst>
              </p:cNvPr>
              <p:cNvSpPr txBox="1"/>
              <p:nvPr/>
            </p:nvSpPr>
            <p:spPr>
              <a:xfrm>
                <a:off x="1513298" y="5056694"/>
                <a:ext cx="104852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(</m:t>
                    </m:r>
                    <m:r>
                      <a:rPr lang="en-US" sz="2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𝟏</m:t>
                    </m:r>
                    <m:r>
                      <a:rPr lang="en-US" sz="240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𝑯</m:t>
                        </m:r>
                      </m:e>
                      <m:sub>
                        <m:r>
                          <a:rPr lang="en-US" sz="240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𝟏</m:t>
                        </m:r>
                      </m:sub>
                    </m:sSub>
                    <m:r>
                      <a:rPr lang="en-US" sz="2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)</m:t>
                    </m:r>
                    <m:r>
                      <a:rPr lang="en-US" sz="240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 Light" panose="020B0502040204020203" pitchFamily="34" charset="0"/>
                      </a:rPr>
                      <m:t>⋯</m:t>
                    </m:r>
                    <m:r>
                      <a:rPr lang="en-US" sz="2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(</m:t>
                    </m:r>
                    <m:r>
                      <a:rPr lang="en-US" sz="2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𝟏</m:t>
                    </m:r>
                    <m:r>
                      <a:rPr lang="en-US" sz="2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𝑯</m:t>
                        </m:r>
                      </m:e>
                      <m:sub>
                        <m:r>
                          <a:rPr lang="en-US" sz="240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  <a:r>
                  <a:rPr lang="he-IL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- ניקוי אינפלציה מערך נומנאלי לקבלת ערך ריאלי</a:t>
                </a:r>
              </a:p>
            </p:txBody>
          </p:sp>
        </mc:Choice>
        <mc:Fallback xmlns="">
          <p:sp>
            <p:nvSpPr>
              <p:cNvPr id="43" name="תיבת טקסט 42">
                <a:extLst>
                  <a:ext uri="{FF2B5EF4-FFF2-40B4-BE49-F238E27FC236}">
                    <a16:creationId xmlns:a16="http://schemas.microsoft.com/office/drawing/2014/main" id="{7CDF841A-3E72-BA4D-0B84-B411929CF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298" y="5056694"/>
                <a:ext cx="10485246" cy="461665"/>
              </a:xfrm>
              <a:prstGeom prst="rect">
                <a:avLst/>
              </a:prstGeom>
              <a:blipFill>
                <a:blip r:embed="rId22"/>
                <a:stretch>
                  <a:fillRect t="-9333" r="-872" b="-320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2201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31" grpId="0"/>
      <p:bldP spid="40" grpId="0"/>
      <p:bldP spid="41" grpId="0"/>
      <p:bldP spid="4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מחבר ישר 1">
            <a:extLst>
              <a:ext uri="{FF2B5EF4-FFF2-40B4-BE49-F238E27FC236}">
                <a16:creationId xmlns:a16="http://schemas.microsoft.com/office/drawing/2014/main" id="{B335924E-539A-CD94-26BF-E5C84739D786}"/>
              </a:ext>
            </a:extLst>
          </p:cNvPr>
          <p:cNvCxnSpPr>
            <a:cxnSpLocks/>
          </p:cNvCxnSpPr>
          <p:nvPr/>
        </p:nvCxnSpPr>
        <p:spPr>
          <a:xfrm>
            <a:off x="11820392" y="111117"/>
            <a:ext cx="0" cy="885525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0D8E864-B8CF-02E6-DBF2-C086307C2DB9}"/>
              </a:ext>
            </a:extLst>
          </p:cNvPr>
          <p:cNvSpPr txBox="1"/>
          <p:nvPr/>
        </p:nvSpPr>
        <p:spPr>
          <a:xfrm>
            <a:off x="-68825" y="-153570"/>
            <a:ext cx="11899410" cy="820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החזר השקעה באחוזים</a:t>
            </a:r>
          </a:p>
        </p:txBody>
      </p:sp>
      <p:cxnSp>
        <p:nvCxnSpPr>
          <p:cNvPr id="4" name="מחבר ישר 3">
            <a:extLst>
              <a:ext uri="{FF2B5EF4-FFF2-40B4-BE49-F238E27FC236}">
                <a16:creationId xmlns:a16="http://schemas.microsoft.com/office/drawing/2014/main" id="{2E1F9647-9AAD-E7E2-B9FB-EA22405D98C0}"/>
              </a:ext>
            </a:extLst>
          </p:cNvPr>
          <p:cNvCxnSpPr>
            <a:cxnSpLocks/>
          </p:cNvCxnSpPr>
          <p:nvPr/>
        </p:nvCxnSpPr>
        <p:spPr>
          <a:xfrm>
            <a:off x="11831921" y="-1411267"/>
            <a:ext cx="1429" cy="2407909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" name="תמונה 5">
            <a:extLst>
              <a:ext uri="{FF2B5EF4-FFF2-40B4-BE49-F238E27FC236}">
                <a16:creationId xmlns:a16="http://schemas.microsoft.com/office/drawing/2014/main" id="{2BDFCCBD-AD5D-1C3E-C7D6-D5D7F763F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836562"/>
            <a:ext cx="11468100" cy="5877401"/>
          </a:xfrm>
          <a:prstGeom prst="rect">
            <a:avLst/>
          </a:prstGeo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A441AC2A-906A-574E-2047-6F12194BC59A}"/>
              </a:ext>
            </a:extLst>
          </p:cNvPr>
          <p:cNvSpPr/>
          <p:nvPr/>
        </p:nvSpPr>
        <p:spPr>
          <a:xfrm>
            <a:off x="215901" y="746067"/>
            <a:ext cx="11511988" cy="596789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7423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8ABF58F4-4C90-B425-3A15-259F250C10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2"/>
          <a:stretch/>
        </p:blipFill>
        <p:spPr>
          <a:xfrm>
            <a:off x="-2165" y="0"/>
            <a:ext cx="12192001" cy="6858000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7E1D5262-1A04-5C87-A4FC-528AE4C304D8}"/>
              </a:ext>
            </a:extLst>
          </p:cNvPr>
          <p:cNvSpPr txBox="1"/>
          <p:nvPr/>
        </p:nvSpPr>
        <p:spPr>
          <a:xfrm>
            <a:off x="6435703" y="415838"/>
            <a:ext cx="5183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60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שאלת המחקר</a:t>
            </a:r>
            <a:endParaRPr lang="he-IL" sz="6000" dirty="0">
              <a:solidFill>
                <a:schemeClr val="bg1"/>
              </a:solidFill>
            </a:endParaRPr>
          </a:p>
        </p:txBody>
      </p:sp>
      <p:sp>
        <p:nvSpPr>
          <p:cNvPr id="12" name="משולש ישר-זווית 11">
            <a:extLst>
              <a:ext uri="{FF2B5EF4-FFF2-40B4-BE49-F238E27FC236}">
                <a16:creationId xmlns:a16="http://schemas.microsoft.com/office/drawing/2014/main" id="{A8294A7E-E018-5405-DD48-463FCB5095CA}"/>
              </a:ext>
            </a:extLst>
          </p:cNvPr>
          <p:cNvSpPr/>
          <p:nvPr/>
        </p:nvSpPr>
        <p:spPr>
          <a:xfrm rot="5400000">
            <a:off x="3645" y="-305682"/>
            <a:ext cx="4736720" cy="5191683"/>
          </a:xfrm>
          <a:custGeom>
            <a:avLst/>
            <a:gdLst>
              <a:gd name="connsiteX0" fmla="*/ 0 w 5989787"/>
              <a:gd name="connsiteY0" fmla="*/ 6558845 h 6558845"/>
              <a:gd name="connsiteX1" fmla="*/ 0 w 5989787"/>
              <a:gd name="connsiteY1" fmla="*/ 0 h 6558845"/>
              <a:gd name="connsiteX2" fmla="*/ 5989787 w 5989787"/>
              <a:gd name="connsiteY2" fmla="*/ 6558845 h 6558845"/>
              <a:gd name="connsiteX3" fmla="*/ 0 w 5989787"/>
              <a:gd name="connsiteY3" fmla="*/ 6558845 h 6558845"/>
              <a:gd name="connsiteX0" fmla="*/ 0 w 5989787"/>
              <a:gd name="connsiteY0" fmla="*/ 5159023 h 5159023"/>
              <a:gd name="connsiteX1" fmla="*/ 1286933 w 5989787"/>
              <a:gd name="connsiteY1" fmla="*/ 0 h 5159023"/>
              <a:gd name="connsiteX2" fmla="*/ 5989787 w 5989787"/>
              <a:gd name="connsiteY2" fmla="*/ 5159023 h 5159023"/>
              <a:gd name="connsiteX3" fmla="*/ 0 w 5989787"/>
              <a:gd name="connsiteY3" fmla="*/ 5159023 h 5159023"/>
              <a:gd name="connsiteX0" fmla="*/ 0 w 4736720"/>
              <a:gd name="connsiteY0" fmla="*/ 5147734 h 5159023"/>
              <a:gd name="connsiteX1" fmla="*/ 33866 w 4736720"/>
              <a:gd name="connsiteY1" fmla="*/ 0 h 5159023"/>
              <a:gd name="connsiteX2" fmla="*/ 4736720 w 4736720"/>
              <a:gd name="connsiteY2" fmla="*/ 5159023 h 5159023"/>
              <a:gd name="connsiteX3" fmla="*/ 0 w 4736720"/>
              <a:gd name="connsiteY3" fmla="*/ 5147734 h 5159023"/>
              <a:gd name="connsiteX0" fmla="*/ 0 w 4736720"/>
              <a:gd name="connsiteY0" fmla="*/ 5180394 h 5191683"/>
              <a:gd name="connsiteX1" fmla="*/ 22980 w 4736720"/>
              <a:gd name="connsiteY1" fmla="*/ 0 h 5191683"/>
              <a:gd name="connsiteX2" fmla="*/ 4736720 w 4736720"/>
              <a:gd name="connsiteY2" fmla="*/ 5191683 h 5191683"/>
              <a:gd name="connsiteX3" fmla="*/ 0 w 4736720"/>
              <a:gd name="connsiteY3" fmla="*/ 5180394 h 519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6720" h="5191683">
                <a:moveTo>
                  <a:pt x="0" y="5180394"/>
                </a:moveTo>
                <a:lnTo>
                  <a:pt x="22980" y="0"/>
                </a:lnTo>
                <a:lnTo>
                  <a:pt x="4736720" y="5191683"/>
                </a:lnTo>
                <a:lnTo>
                  <a:pt x="0" y="518039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15" name="מחבר ישר 14">
            <a:extLst>
              <a:ext uri="{FF2B5EF4-FFF2-40B4-BE49-F238E27FC236}">
                <a16:creationId xmlns:a16="http://schemas.microsoft.com/office/drawing/2014/main" id="{B449993F-CA2C-FAA5-90D6-68DFCFFAA7B4}"/>
              </a:ext>
            </a:extLst>
          </p:cNvPr>
          <p:cNvCxnSpPr>
            <a:cxnSpLocks/>
          </p:cNvCxnSpPr>
          <p:nvPr/>
        </p:nvCxnSpPr>
        <p:spPr>
          <a:xfrm>
            <a:off x="11619088" y="-86627"/>
            <a:ext cx="0" cy="3343699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מחבר ישר 15">
            <a:extLst>
              <a:ext uri="{FF2B5EF4-FFF2-40B4-BE49-F238E27FC236}">
                <a16:creationId xmlns:a16="http://schemas.microsoft.com/office/drawing/2014/main" id="{F3F006B8-2245-1058-1BFC-C15A8D395181}"/>
              </a:ext>
            </a:extLst>
          </p:cNvPr>
          <p:cNvCxnSpPr>
            <a:cxnSpLocks/>
          </p:cNvCxnSpPr>
          <p:nvPr/>
        </p:nvCxnSpPr>
        <p:spPr>
          <a:xfrm>
            <a:off x="11619088" y="1749085"/>
            <a:ext cx="0" cy="1816100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8CE38725-9BFA-1924-3631-B0100334806D}"/>
              </a:ext>
            </a:extLst>
          </p:cNvPr>
          <p:cNvSpPr txBox="1"/>
          <p:nvPr/>
        </p:nvSpPr>
        <p:spPr>
          <a:xfrm>
            <a:off x="-610751" y="1699220"/>
            <a:ext cx="12192001" cy="1824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4000" i="0" u="none" strike="noStrike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האם ישנה השפעה </a:t>
            </a:r>
            <a:r>
              <a:rPr lang="he-IL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של </a:t>
            </a:r>
            <a:r>
              <a:rPr lang="he-IL" sz="4000" i="0" u="none" strike="noStrike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גיל הנהג וסוג כלי </a:t>
            </a:r>
          </a:p>
          <a:p>
            <a:pPr>
              <a:lnSpc>
                <a:spcPct val="150000"/>
              </a:lnSpc>
            </a:pPr>
            <a:r>
              <a:rPr lang="he-IL" sz="4000" i="0" u="none" strike="noStrike" dirty="0">
                <a:solidFill>
                  <a:schemeClr val="bg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הרכב על תאונות הדרכים במדינת ישראל? </a:t>
            </a:r>
            <a:endParaRPr lang="he-IL" sz="40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משולש ישר-זווית 18">
            <a:extLst>
              <a:ext uri="{FF2B5EF4-FFF2-40B4-BE49-F238E27FC236}">
                <a16:creationId xmlns:a16="http://schemas.microsoft.com/office/drawing/2014/main" id="{9D73D9DB-0E8F-B048-3AA3-389D5B12C528}"/>
              </a:ext>
            </a:extLst>
          </p:cNvPr>
          <p:cNvSpPr/>
          <p:nvPr/>
        </p:nvSpPr>
        <p:spPr>
          <a:xfrm rot="5400000">
            <a:off x="275906" y="3448470"/>
            <a:ext cx="1552428" cy="1733983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4" name="קבוצה 33">
            <a:extLst>
              <a:ext uri="{FF2B5EF4-FFF2-40B4-BE49-F238E27FC236}">
                <a16:creationId xmlns:a16="http://schemas.microsoft.com/office/drawing/2014/main" id="{8C51A074-1DF4-AD6D-5438-F6ECC8EFFFAC}"/>
              </a:ext>
            </a:extLst>
          </p:cNvPr>
          <p:cNvGrpSpPr/>
          <p:nvPr/>
        </p:nvGrpSpPr>
        <p:grpSpPr>
          <a:xfrm>
            <a:off x="-889078" y="3904226"/>
            <a:ext cx="12546005" cy="2793522"/>
            <a:chOff x="-1336611" y="4977049"/>
            <a:chExt cx="12546005" cy="2793522"/>
          </a:xfrm>
        </p:grpSpPr>
        <p:sp>
          <p:nvSpPr>
            <p:cNvPr id="11" name="תיבת טקסט 10">
              <a:extLst>
                <a:ext uri="{FF2B5EF4-FFF2-40B4-BE49-F238E27FC236}">
                  <a16:creationId xmlns:a16="http://schemas.microsoft.com/office/drawing/2014/main" id="{409EE4F9-74B7-A41F-7F63-44A4E2AE4176}"/>
                </a:ext>
              </a:extLst>
            </p:cNvPr>
            <p:cNvSpPr txBox="1"/>
            <p:nvPr/>
          </p:nvSpPr>
          <p:spPr>
            <a:xfrm>
              <a:off x="-1336611" y="4977049"/>
              <a:ext cx="12014200" cy="2793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he-IL" sz="2400" b="0" i="0" u="sng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אוכלוסיית יעד</a:t>
              </a:r>
              <a:r>
                <a:rPr lang="he-IL" sz="2400" b="0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: בעלי רישיון </a:t>
              </a:r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A,B,C,D</a:t>
              </a:r>
              <a:r>
                <a:rPr lang="he-IL" sz="24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במדינת ישראל.</a:t>
              </a:r>
            </a:p>
            <a:p>
              <a:pPr>
                <a:lnSpc>
                  <a:spcPct val="150000"/>
                </a:lnSpc>
              </a:pPr>
              <a:r>
                <a:rPr lang="he-IL" sz="2400" b="0" i="0" u="sng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סוגי </a:t>
              </a:r>
              <a:r>
                <a:rPr lang="he-IL" sz="2400" u="sng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כלי רכב</a:t>
              </a:r>
              <a:r>
                <a:rPr lang="he-IL" sz="24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: אופנוע, רכב פרטי, משאית, מונית אוטובוס</a:t>
              </a:r>
            </a:p>
            <a:p>
              <a:pPr>
                <a:lnSpc>
                  <a:spcPct val="150000"/>
                </a:lnSpc>
              </a:pPr>
              <a:r>
                <a:rPr lang="he-IL" sz="2400" b="0" i="0" u="sng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מדגם</a:t>
              </a:r>
              <a:r>
                <a:rPr lang="he-IL" sz="24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: ע"פ פארטו של מצבת כלי רכב</a:t>
              </a:r>
            </a:p>
            <a:p>
              <a:pPr>
                <a:lnSpc>
                  <a:spcPct val="150000"/>
                </a:lnSpc>
              </a:pPr>
              <a:r>
                <a:rPr lang="he-IL" sz="2400" b="0" i="0" u="sng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שנים</a:t>
              </a:r>
              <a:r>
                <a:rPr lang="he-IL" sz="2400" b="0" i="0" u="none" strike="noStrike" dirty="0">
                  <a:solidFill>
                    <a:schemeClr val="bg1">
                      <a:lumMod val="95000"/>
                    </a:schemeClr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: 2012-2021</a:t>
              </a:r>
            </a:p>
            <a:p>
              <a:pPr>
                <a:lnSpc>
                  <a:spcPct val="150000"/>
                </a:lnSpc>
              </a:pPr>
              <a:r>
                <a:rPr lang="he-IL" sz="2400" u="sng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גילאים</a:t>
              </a:r>
              <a:r>
                <a:rPr lang="he-IL" sz="2400" dirty="0">
                  <a:solidFill>
                    <a:schemeClr val="bg1">
                      <a:lumMod val="9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: 17 ומעלה</a:t>
              </a:r>
              <a:endParaRPr lang="en-US" sz="24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2" name="תרשים זרימה: מחבר 31">
              <a:extLst>
                <a:ext uri="{FF2B5EF4-FFF2-40B4-BE49-F238E27FC236}">
                  <a16:creationId xmlns:a16="http://schemas.microsoft.com/office/drawing/2014/main" id="{DD3B1C70-A6B3-4749-D4D4-00F85D89272A}"/>
                </a:ext>
              </a:extLst>
            </p:cNvPr>
            <p:cNvSpPr/>
            <p:nvPr/>
          </p:nvSpPr>
          <p:spPr>
            <a:xfrm>
              <a:off x="10702993" y="5145521"/>
              <a:ext cx="506401" cy="483225"/>
            </a:xfrm>
            <a:prstGeom prst="flowChartConnector">
              <a:avLst/>
            </a:prstGeom>
            <a:solidFill>
              <a:srgbClr val="FFC000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22" name="תמונה 21">
              <a:extLst>
                <a:ext uri="{FF2B5EF4-FFF2-40B4-BE49-F238E27FC236}">
                  <a16:creationId xmlns:a16="http://schemas.microsoft.com/office/drawing/2014/main" id="{ABFAADA2-B7F1-4792-9A9D-E505C76D4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63158" y1="24940" x2="63158" y2="24940"/>
                          <a14:foregroundMark x1="79405" y1="61631" x2="79405" y2="6163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90291" y="5133775"/>
              <a:ext cx="506401" cy="483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64210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4DD25588-A3B9-3275-810C-41F3138C1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75" y="852605"/>
            <a:ext cx="11464759" cy="5861358"/>
          </a:xfrm>
          <a:prstGeom prst="rect">
            <a:avLst/>
          </a:prstGeom>
        </p:spPr>
      </p:pic>
      <p:cxnSp>
        <p:nvCxnSpPr>
          <p:cNvPr id="2" name="מחבר ישר 1">
            <a:extLst>
              <a:ext uri="{FF2B5EF4-FFF2-40B4-BE49-F238E27FC236}">
                <a16:creationId xmlns:a16="http://schemas.microsoft.com/office/drawing/2014/main" id="{B335924E-539A-CD94-26BF-E5C84739D786}"/>
              </a:ext>
            </a:extLst>
          </p:cNvPr>
          <p:cNvCxnSpPr>
            <a:cxnSpLocks/>
          </p:cNvCxnSpPr>
          <p:nvPr/>
        </p:nvCxnSpPr>
        <p:spPr>
          <a:xfrm>
            <a:off x="11820392" y="111117"/>
            <a:ext cx="0" cy="885525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0D8E864-B8CF-02E6-DBF2-C086307C2DB9}"/>
              </a:ext>
            </a:extLst>
          </p:cNvPr>
          <p:cNvSpPr txBox="1"/>
          <p:nvPr/>
        </p:nvSpPr>
        <p:spPr>
          <a:xfrm>
            <a:off x="-68825" y="-153570"/>
            <a:ext cx="11899410" cy="820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החזר השקעה במיליוני שקלים</a:t>
            </a:r>
          </a:p>
        </p:txBody>
      </p:sp>
      <p:cxnSp>
        <p:nvCxnSpPr>
          <p:cNvPr id="4" name="מחבר ישר 3">
            <a:extLst>
              <a:ext uri="{FF2B5EF4-FFF2-40B4-BE49-F238E27FC236}">
                <a16:creationId xmlns:a16="http://schemas.microsoft.com/office/drawing/2014/main" id="{2E1F9647-9AAD-E7E2-B9FB-EA22405D98C0}"/>
              </a:ext>
            </a:extLst>
          </p:cNvPr>
          <p:cNvCxnSpPr>
            <a:cxnSpLocks/>
          </p:cNvCxnSpPr>
          <p:nvPr/>
        </p:nvCxnSpPr>
        <p:spPr>
          <a:xfrm>
            <a:off x="11831921" y="-1411267"/>
            <a:ext cx="1429" cy="2407909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מלבן 7">
            <a:extLst>
              <a:ext uri="{FF2B5EF4-FFF2-40B4-BE49-F238E27FC236}">
                <a16:creationId xmlns:a16="http://schemas.microsoft.com/office/drawing/2014/main" id="{7CC94B27-4214-A1EE-0D92-35DDD48C4E89}"/>
              </a:ext>
            </a:extLst>
          </p:cNvPr>
          <p:cNvSpPr/>
          <p:nvPr/>
        </p:nvSpPr>
        <p:spPr>
          <a:xfrm>
            <a:off x="215901" y="746067"/>
            <a:ext cx="11511988" cy="596789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680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מחבר ישר 1">
            <a:extLst>
              <a:ext uri="{FF2B5EF4-FFF2-40B4-BE49-F238E27FC236}">
                <a16:creationId xmlns:a16="http://schemas.microsoft.com/office/drawing/2014/main" id="{13BEE292-358C-1456-D62A-46143CDC23DB}"/>
              </a:ext>
            </a:extLst>
          </p:cNvPr>
          <p:cNvCxnSpPr>
            <a:cxnSpLocks/>
          </p:cNvCxnSpPr>
          <p:nvPr/>
        </p:nvCxnSpPr>
        <p:spPr>
          <a:xfrm>
            <a:off x="11862686" y="287459"/>
            <a:ext cx="0" cy="1221447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DB9A207E-E572-5816-0DE0-9E812B7142F0}"/>
              </a:ext>
            </a:extLst>
          </p:cNvPr>
          <p:cNvCxnSpPr>
            <a:cxnSpLocks/>
          </p:cNvCxnSpPr>
          <p:nvPr/>
        </p:nvCxnSpPr>
        <p:spPr>
          <a:xfrm>
            <a:off x="11862686" y="-592592"/>
            <a:ext cx="0" cy="2101498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7738659E-F85F-B012-8F74-ED18CD23EF76}"/>
              </a:ext>
            </a:extLst>
          </p:cNvPr>
          <p:cNvSpPr txBox="1"/>
          <p:nvPr/>
        </p:nvSpPr>
        <p:spPr>
          <a:xfrm>
            <a:off x="0" y="351858"/>
            <a:ext cx="11756928" cy="901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מסקנות</a:t>
            </a:r>
            <a:endParaRPr lang="he-IL" sz="4000" dirty="0">
              <a:solidFill>
                <a:schemeClr val="tx1">
                  <a:lumMod val="65000"/>
                  <a:lumOff val="3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CA9CD9AA-F315-AD02-23F0-A3C54C01BB16}"/>
                  </a:ext>
                </a:extLst>
              </p:cNvPr>
              <p:cNvSpPr txBox="1"/>
              <p:nvPr/>
            </p:nvSpPr>
            <p:spPr>
              <a:xfrm>
                <a:off x="1026839" y="1383796"/>
                <a:ext cx="10730089" cy="4501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he-IL" sz="2800" u="sng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מתי לראשונה ההשקעה תחזיר את עצמה</a:t>
                </a:r>
                <a:r>
                  <a:rPr lang="he-IL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?</a:t>
                </a:r>
              </a:p>
              <a:p>
                <a:pPr marL="457200" indent="-457200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e-IL" sz="2400" b="1" i="1" u="sng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i="0" u="sng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1" u="sng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CF</m:t>
                        </m:r>
                      </m:e>
                      <m:sub>
                        <m:r>
                          <a:rPr lang="en-US" sz="2400" b="1" i="1" u="sng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he-IL" sz="2400" b="1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תזרים שנתי</a:t>
                </a:r>
                <a:r>
                  <a:rPr lang="he-IL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:                </a:t>
                </a:r>
                <a:r>
                  <a:rPr lang="he-IL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</a:t>
                </a:r>
                <a:r>
                  <a:rPr 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n=2014-2019</a:t>
                </a:r>
                <a:r>
                  <a:rPr lang="he-IL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  <a:p>
                <a:pPr marL="457200" indent="-457200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Current net pressent value)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sz="2400" b="1" i="1" u="sng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b="1" u="sng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1" u="sng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Segoe UI Light" panose="020B0502040204020203" pitchFamily="34" charset="0"/>
                            <a:cs typeface="Segoe UI Light" panose="020B0502040204020203" pitchFamily="34" charset="0"/>
                          </a:rPr>
                          <m:t>CF</m:t>
                        </m:r>
                      </m:e>
                      <m:sub>
                        <m:r>
                          <a:rPr lang="en-US" sz="2400" b="1" i="1" u="sng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he-IL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): </a:t>
                </a:r>
                <a:r>
                  <a:rPr lang="he-IL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סכום ערך נוכחי 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NPV</a:t>
                </a:r>
                <a:r>
                  <a:rPr lang="he-IL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לשנת 2019.</a:t>
                </a:r>
              </a:p>
              <a:p>
                <a:pPr marL="457200" indent="-457200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r>
                  <a:rPr lang="he-IL" sz="2400" b="1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חישוב </a:t>
                </a:r>
                <a:r>
                  <a:rPr lang="en-US" sz="2400" b="1" u="sn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npv</a:t>
                </a:r>
                <a:r>
                  <a:rPr lang="he-IL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:</a:t>
                </a:r>
                <a:r>
                  <a:rPr lang="he-IL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CF</m:t>
                        </m:r>
                      </m:e>
                      <m:sub>
                        <m:r>
                          <a:rPr lang="en-US" sz="240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</a:rPr>
                              <m:t>𝐶𝐹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</a:rPr>
                              <m:t>(</m:t>
                            </m:r>
                            <m:r>
                              <a:rPr lang="en-US" sz="24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</a:rPr>
                              <m:t>1</m:t>
                            </m:r>
                            <m:r>
                              <a:rPr lang="en-US" sz="24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</a:rPr>
                              <m:t>+</m:t>
                            </m:r>
                            <m:r>
                              <a:rPr lang="en-US" sz="24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</a:rPr>
                              <m:t>𝑟</m:t>
                            </m:r>
                            <m:r>
                              <a:rPr lang="en-US" sz="24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cs typeface="Segoe UI Light" panose="020B0502040204020203" pitchFamily="34" charset="0"/>
                              </a:rPr>
                              <m:t>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…..</a:t>
                </a:r>
                <a:endParaRPr lang="he-IL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457200" indent="-457200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endParaRPr lang="he-IL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457200" indent="-457200">
                  <a:lnSpc>
                    <a:spcPct val="150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:endParaRPr lang="he-IL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תיבת טקסט 4">
                <a:extLst>
                  <a:ext uri="{FF2B5EF4-FFF2-40B4-BE49-F238E27FC236}">
                    <a16:creationId xmlns:a16="http://schemas.microsoft.com/office/drawing/2014/main" id="{CA9CD9AA-F315-AD02-23F0-A3C54C01B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39" y="1383796"/>
                <a:ext cx="10730089" cy="4501040"/>
              </a:xfrm>
              <a:prstGeom prst="rect">
                <a:avLst/>
              </a:prstGeom>
              <a:blipFill>
                <a:blip r:embed="rId2"/>
                <a:stretch>
                  <a:fillRect r="-1136" b="-135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1FDC3333-2973-AD9E-FF63-7C422683808C}"/>
              </a:ext>
            </a:extLst>
          </p:cNvPr>
          <p:cNvSpPr txBox="1"/>
          <p:nvPr/>
        </p:nvSpPr>
        <p:spPr>
          <a:xfrm>
            <a:off x="0" y="4635119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he-IL" sz="2800" u="sng" dirty="0">
                <a:solidFill>
                  <a:srgbClr val="FFC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ההשקעה תחזיר עצמה בעוד כ-33.5 שנים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8A803C80-B54E-A105-DAA8-E866E4F4315F}"/>
                  </a:ext>
                </a:extLst>
              </p:cNvPr>
              <p:cNvSpPr txBox="1"/>
              <p:nvPr/>
            </p:nvSpPr>
            <p:spPr>
              <a:xfrm>
                <a:off x="7508147" y="2248282"/>
                <a:ext cx="1915252" cy="62780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he-I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e-IL" i="1" smtClean="0">
                              <a:latin typeface="Cambria Math" panose="02040503050406030204" pitchFamily="18" charset="0"/>
                            </a:rPr>
                            <m:t>𝐶𝐹</m:t>
                          </m:r>
                        </m:e>
                      </m:acc>
                      <m:r>
                        <a:rPr lang="he-IL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he-IL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he-IL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he-IL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e-IL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he-IL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he-IL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7" name="תיבת טקסט 6">
                <a:extLst>
                  <a:ext uri="{FF2B5EF4-FFF2-40B4-BE49-F238E27FC236}">
                    <a16:creationId xmlns:a16="http://schemas.microsoft.com/office/drawing/2014/main" id="{8A803C80-B54E-A105-DAA8-E866E4F43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147" y="2248282"/>
                <a:ext cx="1915252" cy="627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20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>
            <a:extLst>
              <a:ext uri="{FF2B5EF4-FFF2-40B4-BE49-F238E27FC236}">
                <a16:creationId xmlns:a16="http://schemas.microsoft.com/office/drawing/2014/main" id="{D191F965-9904-168E-A0F0-E4A3EBCEF6B2}"/>
              </a:ext>
            </a:extLst>
          </p:cNvPr>
          <p:cNvSpPr/>
          <p:nvPr/>
        </p:nvSpPr>
        <p:spPr>
          <a:xfrm>
            <a:off x="-203201" y="-232228"/>
            <a:ext cx="12830629" cy="7373258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E0108D9F-950C-49B3-BBA2-8AB9C03CD0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68"/>
          <a:stretch/>
        </p:blipFill>
        <p:spPr>
          <a:xfrm rot="21008766">
            <a:off x="2361902" y="-107200"/>
            <a:ext cx="7008044" cy="7123201"/>
          </a:xfrm>
          <a:prstGeom prst="rect">
            <a:avLst/>
          </a:prstGeom>
        </p:spPr>
      </p:pic>
      <p:pic>
        <p:nvPicPr>
          <p:cNvPr id="1026" name="Picture 2" descr="car ride">
            <a:extLst>
              <a:ext uri="{FF2B5EF4-FFF2-40B4-BE49-F238E27FC236}">
                <a16:creationId xmlns:a16="http://schemas.microsoft.com/office/drawing/2014/main" id="{1E899DB0-6E75-B635-A49E-1E51D0C5E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239" y="3954664"/>
            <a:ext cx="4329684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34352E0-1F11-515C-7F33-91A4B60C5943}"/>
              </a:ext>
            </a:extLst>
          </p:cNvPr>
          <p:cNvSpPr txBox="1"/>
          <p:nvPr/>
        </p:nvSpPr>
        <p:spPr>
          <a:xfrm>
            <a:off x="-947546" y="4560434"/>
            <a:ext cx="1024708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8800" b="1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תודה על ההקשבה!</a:t>
            </a:r>
            <a:endParaRPr lang="he-IL" sz="8800" dirty="0">
              <a:solidFill>
                <a:schemeClr val="bg1"/>
              </a:solidFill>
            </a:endParaRPr>
          </a:p>
        </p:txBody>
      </p:sp>
      <p:pic>
        <p:nvPicPr>
          <p:cNvPr id="8" name="[YT2mp3.info] - ציפי  ודורית ראובני ודודו זכאי ואיציק אחינו הנהג (320kbps)">
            <a:hlinkClick r:id="" action="ppaction://media"/>
            <a:extLst>
              <a:ext uri="{FF2B5EF4-FFF2-40B4-BE49-F238E27FC236}">
                <a16:creationId xmlns:a16="http://schemas.microsoft.com/office/drawing/2014/main" id="{AE018699-9CFB-133F-92BC-1D3FD72D2A7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171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64229" y="5600584"/>
            <a:ext cx="406400" cy="40640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08B07C2E-F90B-2A6B-0283-2B2435D269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1175">
            <a:off x="-2737389" y="-2005259"/>
            <a:ext cx="8059057" cy="805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635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1BE66C34-2CA1-45A9-E111-389C9C508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4"/>
          <a:stretch/>
        </p:blipFill>
        <p:spPr>
          <a:xfrm>
            <a:off x="167268" y="1163114"/>
            <a:ext cx="11456020" cy="5694886"/>
          </a:xfrm>
          <a:prstGeom prst="rect">
            <a:avLst/>
          </a:prstGeom>
        </p:spPr>
      </p:pic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91BFDB61-07D6-A51C-BCEF-782C445EF923}"/>
              </a:ext>
            </a:extLst>
          </p:cNvPr>
          <p:cNvCxnSpPr>
            <a:cxnSpLocks/>
          </p:cNvCxnSpPr>
          <p:nvPr/>
        </p:nvCxnSpPr>
        <p:spPr>
          <a:xfrm>
            <a:off x="11820392" y="365761"/>
            <a:ext cx="0" cy="885525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מחבר ישר 3">
            <a:extLst>
              <a:ext uri="{FF2B5EF4-FFF2-40B4-BE49-F238E27FC236}">
                <a16:creationId xmlns:a16="http://schemas.microsoft.com/office/drawing/2014/main" id="{D3CDABC3-C17B-EA39-A8BC-4FBBE1F96929}"/>
              </a:ext>
            </a:extLst>
          </p:cNvPr>
          <p:cNvCxnSpPr>
            <a:cxnSpLocks/>
          </p:cNvCxnSpPr>
          <p:nvPr/>
        </p:nvCxnSpPr>
        <p:spPr>
          <a:xfrm>
            <a:off x="11830585" y="-1244795"/>
            <a:ext cx="1429" cy="2407909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3E513D61-93BE-A51E-8B98-9A8B1602FF1F}"/>
              </a:ext>
            </a:extLst>
          </p:cNvPr>
          <p:cNvSpPr txBox="1"/>
          <p:nvPr/>
        </p:nvSpPr>
        <p:spPr>
          <a:xfrm>
            <a:off x="-89210" y="343018"/>
            <a:ext cx="11899410" cy="820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מדגם מייצג-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Pareto</a:t>
            </a:r>
            <a:r>
              <a:rPr lang="he-I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לפי ישובים-מצבת כלי רכב לשנת 2021</a:t>
            </a:r>
          </a:p>
        </p:txBody>
      </p:sp>
    </p:spTree>
    <p:extLst>
      <p:ext uri="{BB962C8B-B14F-4D97-AF65-F5344CB8AC3E}">
        <p14:creationId xmlns:p14="http://schemas.microsoft.com/office/powerpoint/2010/main" val="296566312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739A3AE8-F34E-51B9-1A26-470FB18E6BA1}"/>
              </a:ext>
            </a:extLst>
          </p:cNvPr>
          <p:cNvCxnSpPr>
            <a:cxnSpLocks/>
          </p:cNvCxnSpPr>
          <p:nvPr/>
        </p:nvCxnSpPr>
        <p:spPr>
          <a:xfrm>
            <a:off x="11820392" y="365761"/>
            <a:ext cx="0" cy="885525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259C089B-C0F3-5D1B-F08F-F5BA9933A216}"/>
              </a:ext>
            </a:extLst>
          </p:cNvPr>
          <p:cNvCxnSpPr>
            <a:cxnSpLocks/>
          </p:cNvCxnSpPr>
          <p:nvPr/>
        </p:nvCxnSpPr>
        <p:spPr>
          <a:xfrm>
            <a:off x="11830585" y="-1244795"/>
            <a:ext cx="1429" cy="2407909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2064CA1-25A3-1800-A884-71F813FD76D0}"/>
              </a:ext>
            </a:extLst>
          </p:cNvPr>
          <p:cNvSpPr txBox="1"/>
          <p:nvPr/>
        </p:nvSpPr>
        <p:spPr>
          <a:xfrm>
            <a:off x="-89210" y="343018"/>
            <a:ext cx="11899410" cy="820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מדגם מייצג-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Pareto</a:t>
            </a:r>
            <a:r>
              <a:rPr lang="he-I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לפי מחוזות-מצבת כלי רכב לשנת 2021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6ED800F0-1BC2-1E7A-2F37-27B6AD32C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670" y="1366788"/>
            <a:ext cx="9226627" cy="5423996"/>
          </a:xfrm>
          <a:prstGeom prst="rect">
            <a:avLst/>
          </a:prstGeom>
        </p:spPr>
      </p:pic>
      <p:sp>
        <p:nvSpPr>
          <p:cNvPr id="12" name="מלבן 11">
            <a:extLst>
              <a:ext uri="{FF2B5EF4-FFF2-40B4-BE49-F238E27FC236}">
                <a16:creationId xmlns:a16="http://schemas.microsoft.com/office/drawing/2014/main" id="{221C5B7C-CA58-AF13-4849-E85261933917}"/>
              </a:ext>
            </a:extLst>
          </p:cNvPr>
          <p:cNvSpPr/>
          <p:nvPr/>
        </p:nvSpPr>
        <p:spPr>
          <a:xfrm>
            <a:off x="1616478" y="1251286"/>
            <a:ext cx="8595926" cy="542399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05964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>
            <a:extLst>
              <a:ext uri="{FF2B5EF4-FFF2-40B4-BE49-F238E27FC236}">
                <a16:creationId xmlns:a16="http://schemas.microsoft.com/office/drawing/2014/main" id="{1E582A86-5CAB-399E-6AAF-FA562F695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5"/>
          <a:stretch/>
        </p:blipFill>
        <p:spPr>
          <a:xfrm>
            <a:off x="0" y="-18560"/>
            <a:ext cx="9381630" cy="6876560"/>
          </a:xfrm>
          <a:prstGeom prst="rect">
            <a:avLst/>
          </a:prstGeom>
        </p:spPr>
      </p:pic>
      <p:sp>
        <p:nvSpPr>
          <p:cNvPr id="12" name="משולש ישר-זווית 11">
            <a:extLst>
              <a:ext uri="{FF2B5EF4-FFF2-40B4-BE49-F238E27FC236}">
                <a16:creationId xmlns:a16="http://schemas.microsoft.com/office/drawing/2014/main" id="{D21ED043-255B-2A08-7580-9C46AEDAA097}"/>
              </a:ext>
            </a:extLst>
          </p:cNvPr>
          <p:cNvSpPr/>
          <p:nvPr/>
        </p:nvSpPr>
        <p:spPr>
          <a:xfrm rot="10800000">
            <a:off x="1733980" y="-18560"/>
            <a:ext cx="7647649" cy="687656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97DC4860-C03D-0105-D6F9-833DA1C7FA39}"/>
              </a:ext>
            </a:extLst>
          </p:cNvPr>
          <p:cNvSpPr txBox="1"/>
          <p:nvPr/>
        </p:nvSpPr>
        <p:spPr>
          <a:xfrm>
            <a:off x="6435703" y="415838"/>
            <a:ext cx="51833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שאלה מס' 1</a:t>
            </a:r>
            <a:endParaRPr lang="he-IL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739A3AE8-F34E-51B9-1A26-470FB18E6BA1}"/>
              </a:ext>
            </a:extLst>
          </p:cNvPr>
          <p:cNvCxnSpPr>
            <a:cxnSpLocks/>
          </p:cNvCxnSpPr>
          <p:nvPr/>
        </p:nvCxnSpPr>
        <p:spPr>
          <a:xfrm>
            <a:off x="11842113" y="1456617"/>
            <a:ext cx="0" cy="1816100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42064CA1-25A3-1800-A884-71F813FD76D0}"/>
              </a:ext>
            </a:extLst>
          </p:cNvPr>
          <p:cNvSpPr txBox="1"/>
          <p:nvPr/>
        </p:nvSpPr>
        <p:spPr>
          <a:xfrm>
            <a:off x="-583043" y="1244733"/>
            <a:ext cx="12281693" cy="1951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האם ישנה השפעה של כמות התאונות הממוצעת </a:t>
            </a:r>
          </a:p>
          <a:p>
            <a:pPr>
              <a:lnSpc>
                <a:spcPct val="150000"/>
              </a:lnSpc>
            </a:pPr>
            <a:r>
              <a:rPr lang="he-I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לפי סוג כלי רכב על סה"כ התאונות</a:t>
            </a:r>
            <a:b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he-IL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בכל מרחב גאוגרפי?</a:t>
            </a:r>
          </a:p>
        </p:txBody>
      </p: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259C089B-C0F3-5D1B-F08F-F5BA9933A216}"/>
              </a:ext>
            </a:extLst>
          </p:cNvPr>
          <p:cNvCxnSpPr>
            <a:cxnSpLocks/>
          </p:cNvCxnSpPr>
          <p:nvPr/>
        </p:nvCxnSpPr>
        <p:spPr>
          <a:xfrm>
            <a:off x="11842113" y="-18560"/>
            <a:ext cx="0" cy="3257824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8" name="Picture 4" descr="Bar graph - Free business icons">
            <a:hlinkClick r:id="rId4" action="ppaction://hlinkfile"/>
            <a:extLst>
              <a:ext uri="{FF2B5EF4-FFF2-40B4-BE49-F238E27FC236}">
                <a16:creationId xmlns:a16="http://schemas.microsoft.com/office/drawing/2014/main" id="{5B2D9D6B-70D9-5A20-B12F-AB7B88D03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63" y="5854387"/>
            <a:ext cx="808950" cy="80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08458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E8CDDF0A-03CA-6FDF-0F16-8DDA21A88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6" y="810462"/>
            <a:ext cx="11140067" cy="5709284"/>
          </a:xfrm>
          <a:prstGeom prst="rect">
            <a:avLst/>
          </a:prstGeom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C29A58FF-8D56-8341-1A47-168DB46DD617}"/>
              </a:ext>
            </a:extLst>
          </p:cNvPr>
          <p:cNvSpPr/>
          <p:nvPr/>
        </p:nvSpPr>
        <p:spPr>
          <a:xfrm>
            <a:off x="747134" y="702666"/>
            <a:ext cx="10716320" cy="5898856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5" name="מחבר ישר 4">
            <a:extLst>
              <a:ext uri="{FF2B5EF4-FFF2-40B4-BE49-F238E27FC236}">
                <a16:creationId xmlns:a16="http://schemas.microsoft.com/office/drawing/2014/main" id="{96B92D0F-3B30-60A9-1B8C-E716B616C5D0}"/>
              </a:ext>
            </a:extLst>
          </p:cNvPr>
          <p:cNvCxnSpPr>
            <a:cxnSpLocks/>
          </p:cNvCxnSpPr>
          <p:nvPr/>
        </p:nvCxnSpPr>
        <p:spPr>
          <a:xfrm>
            <a:off x="11820392" y="111117"/>
            <a:ext cx="0" cy="885525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מחבר ישר 5">
            <a:extLst>
              <a:ext uri="{FF2B5EF4-FFF2-40B4-BE49-F238E27FC236}">
                <a16:creationId xmlns:a16="http://schemas.microsoft.com/office/drawing/2014/main" id="{EA6FEB9F-8027-9206-3C95-E8049D947FB1}"/>
              </a:ext>
            </a:extLst>
          </p:cNvPr>
          <p:cNvCxnSpPr>
            <a:cxnSpLocks/>
          </p:cNvCxnSpPr>
          <p:nvPr/>
        </p:nvCxnSpPr>
        <p:spPr>
          <a:xfrm>
            <a:off x="11831921" y="-1411267"/>
            <a:ext cx="1429" cy="2407909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75F4DB44-2B29-AC09-F0B6-930E8A225D4A}"/>
              </a:ext>
            </a:extLst>
          </p:cNvPr>
          <p:cNvSpPr txBox="1"/>
          <p:nvPr/>
        </p:nvSpPr>
        <p:spPr>
          <a:xfrm>
            <a:off x="-68825" y="-153570"/>
            <a:ext cx="11899410" cy="820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he-IL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כמות תאונות ממוצעת לכלי רכב לפי מחוזות</a:t>
            </a:r>
          </a:p>
        </p:txBody>
      </p:sp>
    </p:spTree>
    <p:extLst>
      <p:ext uri="{BB962C8B-B14F-4D97-AF65-F5344CB8AC3E}">
        <p14:creationId xmlns:p14="http://schemas.microsoft.com/office/powerpoint/2010/main" val="39652530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0D46BDF-8200-78BE-3151-F047F115EC62}"/>
              </a:ext>
            </a:extLst>
          </p:cNvPr>
          <p:cNvSpPr/>
          <p:nvPr/>
        </p:nvSpPr>
        <p:spPr>
          <a:xfrm>
            <a:off x="349891" y="1616782"/>
            <a:ext cx="11586208" cy="2076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2" name="מחבר ישר 1">
            <a:extLst>
              <a:ext uri="{FF2B5EF4-FFF2-40B4-BE49-F238E27FC236}">
                <a16:creationId xmlns:a16="http://schemas.microsoft.com/office/drawing/2014/main" id="{0C383E8F-4264-D8D8-659B-5941DAF989C1}"/>
              </a:ext>
            </a:extLst>
          </p:cNvPr>
          <p:cNvCxnSpPr>
            <a:cxnSpLocks/>
          </p:cNvCxnSpPr>
          <p:nvPr/>
        </p:nvCxnSpPr>
        <p:spPr>
          <a:xfrm>
            <a:off x="11842108" y="-86627"/>
            <a:ext cx="0" cy="3343699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C7E24434-99E3-B0B3-733A-B4E827FD928C}"/>
              </a:ext>
            </a:extLst>
          </p:cNvPr>
          <p:cNvCxnSpPr>
            <a:cxnSpLocks/>
          </p:cNvCxnSpPr>
          <p:nvPr/>
        </p:nvCxnSpPr>
        <p:spPr>
          <a:xfrm>
            <a:off x="11842108" y="1749085"/>
            <a:ext cx="0" cy="1816100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44205243-215B-C5F9-7B9C-5215F7DCB0E5}"/>
              </a:ext>
            </a:extLst>
          </p:cNvPr>
          <p:cNvSpPr txBox="1"/>
          <p:nvPr/>
        </p:nvSpPr>
        <p:spPr>
          <a:xfrm>
            <a:off x="3456680" y="1871589"/>
            <a:ext cx="74321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he-IL" sz="28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מבחן סטטיסטי- רגרסיה מרובת ערכים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655BE1E-1656-64B5-7806-7A229D50833B}"/>
              </a:ext>
            </a:extLst>
          </p:cNvPr>
          <p:cNvSpPr txBox="1"/>
          <p:nvPr/>
        </p:nvSpPr>
        <p:spPr>
          <a:xfrm>
            <a:off x="1323821" y="2462060"/>
            <a:ext cx="10291864" cy="113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he-IL" sz="240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רגרסיה ליניארית מרובת ערכים היא שיטה לבדיקת קיום קשר בין משתנה תלוי מוסבר אחד (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</a:t>
            </a:r>
            <a:r>
              <a:rPr lang="he-IL" sz="240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 לבין כמה משתנים בלתי תלויים מסבירים (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X</a:t>
            </a:r>
            <a:r>
              <a:rPr lang="he-IL" sz="240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תרשים זרימה: תהליך 7">
            <a:extLst>
              <a:ext uri="{FF2B5EF4-FFF2-40B4-BE49-F238E27FC236}">
                <a16:creationId xmlns:a16="http://schemas.microsoft.com/office/drawing/2014/main" id="{84AA9539-97E6-08CD-0061-1DBA61C2ECC7}"/>
              </a:ext>
            </a:extLst>
          </p:cNvPr>
          <p:cNvSpPr/>
          <p:nvPr/>
        </p:nvSpPr>
        <p:spPr>
          <a:xfrm>
            <a:off x="10927063" y="1749085"/>
            <a:ext cx="688622" cy="677333"/>
          </a:xfrm>
          <a:prstGeom prst="flowChartProces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79A79EC-C37A-B914-F50B-5DC665BB4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647" y="1782974"/>
            <a:ext cx="475261" cy="5818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9A4EE117-C6CF-041E-E278-BD2F328C4CFC}"/>
                  </a:ext>
                </a:extLst>
              </p:cNvPr>
              <p:cNvSpPr txBox="1"/>
              <p:nvPr/>
            </p:nvSpPr>
            <p:spPr>
              <a:xfrm>
                <a:off x="-359546" y="5676168"/>
                <a:ext cx="25452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Semibold" panose="020B0702040204020203" pitchFamily="34" charset="0"/>
                        </a:rPr>
                        <m:t>𝛼</m:t>
                      </m:r>
                      <m:r>
                        <a:rPr lang="he-IL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Semibold" panose="020B0702040204020203" pitchFamily="34" charset="0"/>
                        </a:rPr>
                        <m:t>=</m:t>
                      </m:r>
                      <m:r>
                        <a:rPr lang="he-IL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Semibold" panose="020B0702040204020203" pitchFamily="34" charset="0"/>
                        </a:rPr>
                        <m:t>5</m:t>
                      </m:r>
                      <m:r>
                        <a:rPr lang="he-IL" sz="2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 Semibold" panose="020B0702040204020203" pitchFamily="34" charset="0"/>
                        </a:rPr>
                        <m:t>%</m:t>
                      </m:r>
                    </m:oMath>
                  </m:oMathPara>
                </a14:m>
                <a:endParaRPr lang="he-IL" sz="2400" dirty="0">
                  <a:solidFill>
                    <a:schemeClr val="bg1">
                      <a:lumMod val="50000"/>
                    </a:schemeClr>
                  </a:solidFill>
                  <a:latin typeface="Segoe UI Emoji" panose="020B0502040204020203" pitchFamily="34" charset="0"/>
                  <a:ea typeface="Segoe UI Emoji" panose="020B0502040204020203" pitchFamily="34" charset="0"/>
                  <a:cs typeface="Segoe UI Semibold" panose="020B0702040204020203" pitchFamily="34" charset="0"/>
                </a:endParaRPr>
              </a:p>
            </p:txBody>
          </p:sp>
        </mc:Choice>
        <mc:Fallback xmlns="">
          <p:sp>
            <p:nvSpPr>
              <p:cNvPr id="10" name="תיבת טקסט 9">
                <a:extLst>
                  <a:ext uri="{FF2B5EF4-FFF2-40B4-BE49-F238E27FC236}">
                    <a16:creationId xmlns:a16="http://schemas.microsoft.com/office/drawing/2014/main" id="{9A4EE117-C6CF-041E-E278-BD2F328C4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9546" y="5676168"/>
                <a:ext cx="2545251" cy="461665"/>
              </a:xfrm>
              <a:prstGeom prst="rect">
                <a:avLst/>
              </a:prstGeom>
              <a:blipFill>
                <a:blip r:embed="rId4"/>
                <a:stretch>
                  <a:fillRect t="-9211" b="-302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מלבן 10">
            <a:extLst>
              <a:ext uri="{FF2B5EF4-FFF2-40B4-BE49-F238E27FC236}">
                <a16:creationId xmlns:a16="http://schemas.microsoft.com/office/drawing/2014/main" id="{26C0556D-760D-55B9-7DED-0EBFEA2A54F5}"/>
              </a:ext>
            </a:extLst>
          </p:cNvPr>
          <p:cNvSpPr/>
          <p:nvPr/>
        </p:nvSpPr>
        <p:spPr>
          <a:xfrm>
            <a:off x="349891" y="4421711"/>
            <a:ext cx="4005556" cy="1191535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DB89AC3A-A33F-AB6A-8811-2F4CD2A54A65}"/>
              </a:ext>
            </a:extLst>
          </p:cNvPr>
          <p:cNvSpPr txBox="1"/>
          <p:nvPr/>
        </p:nvSpPr>
        <p:spPr>
          <a:xfrm>
            <a:off x="2910469" y="415838"/>
            <a:ext cx="89093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מבחן סטטיסטי</a:t>
            </a:r>
            <a:endParaRPr lang="he-IL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93216841-A238-F101-2DEC-0D04BC19BE76}"/>
              </a:ext>
            </a:extLst>
          </p:cNvPr>
          <p:cNvSpPr txBox="1"/>
          <p:nvPr/>
        </p:nvSpPr>
        <p:spPr>
          <a:xfrm>
            <a:off x="3294814" y="5510732"/>
            <a:ext cx="8775523" cy="1234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משתנה מסביר- ממוצעי התאונות כלי הרכב השונים (</a:t>
            </a:r>
            <a:r>
              <a:rPr lang="en-US" sz="2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=1-5</a:t>
            </a: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he-IL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משת</a:t>
            </a: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נה מוסבר- כמות התאונות</a:t>
            </a:r>
            <a:endParaRPr lang="he-IL" sz="2400" b="1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תיבת טקסט 13">
                <a:extLst>
                  <a:ext uri="{FF2B5EF4-FFF2-40B4-BE49-F238E27FC236}">
                    <a16:creationId xmlns:a16="http://schemas.microsoft.com/office/drawing/2014/main" id="{BDB279F3-FB52-7288-4444-65D0BBEE23FE}"/>
                  </a:ext>
                </a:extLst>
              </p:cNvPr>
              <p:cNvSpPr txBox="1"/>
              <p:nvPr/>
            </p:nvSpPr>
            <p:spPr>
              <a:xfrm>
                <a:off x="531064" y="3690370"/>
                <a:ext cx="11084621" cy="59856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3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</a:rPr>
                  <a:t>+</a:t>
                </a:r>
                <a:r>
                  <a:rPr lang="en-US" sz="3600" dirty="0">
                    <a:solidFill>
                      <a:schemeClr val="bg2">
                        <a:lumMod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he-IL" sz="3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תיבת טקסט 13">
                <a:extLst>
                  <a:ext uri="{FF2B5EF4-FFF2-40B4-BE49-F238E27FC236}">
                    <a16:creationId xmlns:a16="http://schemas.microsoft.com/office/drawing/2014/main" id="{BDB279F3-FB52-7288-4444-65D0BBEE23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64" y="3690370"/>
                <a:ext cx="11084621" cy="598562"/>
              </a:xfrm>
              <a:prstGeom prst="rect">
                <a:avLst/>
              </a:prstGeom>
              <a:blipFill>
                <a:blip r:embed="rId5"/>
                <a:stretch>
                  <a:fillRect t="-21212" b="-3939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D8E4FCF7-86EA-8FE4-143D-3A1AF82814A7}"/>
                  </a:ext>
                </a:extLst>
              </p:cNvPr>
              <p:cNvSpPr txBox="1"/>
              <p:nvPr/>
            </p:nvSpPr>
            <p:spPr>
              <a:xfrm>
                <a:off x="464158" y="4542547"/>
                <a:ext cx="528716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e-IL" sz="2400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he-IL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תיבת טקסט 14">
                <a:extLst>
                  <a:ext uri="{FF2B5EF4-FFF2-40B4-BE49-F238E27FC236}">
                    <a16:creationId xmlns:a16="http://schemas.microsoft.com/office/drawing/2014/main" id="{D8E4FCF7-86EA-8FE4-143D-3A1AF8281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58" y="4542547"/>
                <a:ext cx="5287160" cy="369332"/>
              </a:xfrm>
              <a:prstGeom prst="rect">
                <a:avLst/>
              </a:prstGeom>
              <a:blipFill>
                <a:blip r:embed="rId6"/>
                <a:stretch>
                  <a:fillRect l="-1961" t="-24590" b="-4918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7C367F2E-46C6-1098-F428-CEE14B2DDBA7}"/>
                  </a:ext>
                </a:extLst>
              </p:cNvPr>
              <p:cNvSpPr txBox="1"/>
              <p:nvPr/>
            </p:nvSpPr>
            <p:spPr>
              <a:xfrm>
                <a:off x="464158" y="4958289"/>
                <a:ext cx="5287160" cy="414409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he-IL" sz="2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אחרת</m:t>
                      </m:r>
                    </m:oMath>
                  </m:oMathPara>
                </a14:m>
                <a:endParaRPr lang="he-IL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תיבת טקסט 15">
                <a:extLst>
                  <a:ext uri="{FF2B5EF4-FFF2-40B4-BE49-F238E27FC236}">
                    <a16:creationId xmlns:a16="http://schemas.microsoft.com/office/drawing/2014/main" id="{7C367F2E-46C6-1098-F428-CEE14B2D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58" y="4958289"/>
                <a:ext cx="5287160" cy="4144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40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8" grpId="0" animBg="1"/>
      <p:bldP spid="10" grpId="0"/>
      <p:bldP spid="11" grpId="0" animBg="1"/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80D46BDF-8200-78BE-3151-F047F115EC62}"/>
              </a:ext>
            </a:extLst>
          </p:cNvPr>
          <p:cNvSpPr/>
          <p:nvPr/>
        </p:nvSpPr>
        <p:spPr>
          <a:xfrm>
            <a:off x="349891" y="1616781"/>
            <a:ext cx="11586208" cy="27063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2" name="מחבר ישר 1">
            <a:extLst>
              <a:ext uri="{FF2B5EF4-FFF2-40B4-BE49-F238E27FC236}">
                <a16:creationId xmlns:a16="http://schemas.microsoft.com/office/drawing/2014/main" id="{0C383E8F-4264-D8D8-659B-5941DAF989C1}"/>
              </a:ext>
            </a:extLst>
          </p:cNvPr>
          <p:cNvCxnSpPr>
            <a:cxnSpLocks/>
          </p:cNvCxnSpPr>
          <p:nvPr/>
        </p:nvCxnSpPr>
        <p:spPr>
          <a:xfrm>
            <a:off x="11842108" y="-86627"/>
            <a:ext cx="0" cy="3343699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C7E24434-99E3-B0B3-733A-B4E827FD928C}"/>
              </a:ext>
            </a:extLst>
          </p:cNvPr>
          <p:cNvCxnSpPr>
            <a:cxnSpLocks/>
          </p:cNvCxnSpPr>
          <p:nvPr/>
        </p:nvCxnSpPr>
        <p:spPr>
          <a:xfrm>
            <a:off x="11842108" y="1749085"/>
            <a:ext cx="0" cy="1816100"/>
          </a:xfrm>
          <a:prstGeom prst="line">
            <a:avLst/>
          </a:prstGeom>
          <a:ln w="85725">
            <a:solidFill>
              <a:srgbClr val="FFC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9655BE1E-1656-64B5-7806-7A229D50833B}"/>
              </a:ext>
            </a:extLst>
          </p:cNvPr>
          <p:cNvSpPr txBox="1"/>
          <p:nvPr/>
        </p:nvSpPr>
        <p:spPr>
          <a:xfrm>
            <a:off x="557561" y="1569853"/>
            <a:ext cx="11190557" cy="2639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he-IL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הנחות</a:t>
            </a:r>
            <a:r>
              <a:rPr lang="he-IL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נורמליות (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shapiro</a:t>
            </a: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)- השגיאות מתפלגות נורמליות.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בת"ל- כלל המשתנים המסבירים בת"ל (ממוצעי התאונות כלי הרכב השונים).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he-IL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רגרסיה לינארית- קיבלנו </a:t>
            </a: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H0</a:t>
            </a:r>
            <a:endParaRPr lang="he-IL" sz="2400" b="1" dirty="0">
              <a:solidFill>
                <a:schemeClr val="tx1">
                  <a:lumMod val="50000"/>
                  <a:lumOff val="50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7DF75171-AB90-4837-87BC-F9EFEF86E26B}"/>
              </a:ext>
            </a:extLst>
          </p:cNvPr>
          <p:cNvSpPr txBox="1"/>
          <p:nvPr/>
        </p:nvSpPr>
        <p:spPr>
          <a:xfrm>
            <a:off x="2910469" y="415838"/>
            <a:ext cx="89093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מסקנות</a:t>
            </a:r>
            <a:endParaRPr lang="he-IL" sz="4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3DC2536B-FF0A-1056-EB89-B42F6A0587A1}"/>
              </a:ext>
            </a:extLst>
          </p:cNvPr>
          <p:cNvSpPr txBox="1"/>
          <p:nvPr/>
        </p:nvSpPr>
        <p:spPr>
          <a:xfrm>
            <a:off x="-487331" y="4805753"/>
            <a:ext cx="13280340" cy="1056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he-IL" sz="2800" b="1" i="0" u="sng" dirty="0">
                <a:solidFill>
                  <a:srgbClr val="FFC00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לא ניתן לחזות את כמות התאונות ע"ס ממוצעי התאונות בכלי הרכב השונים </a:t>
            </a:r>
          </a:p>
          <a:p>
            <a:pPr algn="ctr">
              <a:spcAft>
                <a:spcPts val="800"/>
              </a:spcAft>
            </a:pPr>
            <a:r>
              <a:rPr lang="he-IL" sz="2800" b="1" u="sng" dirty="0">
                <a:solidFill>
                  <a:srgbClr val="FFC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אך ניתן לראות כי המשתנה המסביר המשפיע ביותר הינו כלי רכב פרטיים.</a:t>
            </a:r>
            <a:endParaRPr lang="he-IL" sz="2800" b="1" i="0" dirty="0">
              <a:solidFill>
                <a:srgbClr val="FFC000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80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5" grpId="0"/>
    </p:bld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</TotalTime>
  <Words>1874</Words>
  <Application>Microsoft Office PowerPoint</Application>
  <PresentationFormat>Widescreen</PresentationFormat>
  <Paragraphs>278</Paragraphs>
  <Slides>32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arial</vt:lpstr>
      <vt:lpstr>Calibri</vt:lpstr>
      <vt:lpstr>Calibri Light</vt:lpstr>
      <vt:lpstr>Cambria Math</vt:lpstr>
      <vt:lpstr>David</vt:lpstr>
      <vt:lpstr>Segoe UI</vt:lpstr>
      <vt:lpstr>Segoe UI Emoji</vt:lpstr>
      <vt:lpstr>Segoe UI Light</vt:lpstr>
      <vt:lpstr>Segoe UI Semibold</vt:lpstr>
      <vt:lpstr>Wingdings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Amit Akselman Buhbut</dc:creator>
  <cp:lastModifiedBy>Maayan, Nir</cp:lastModifiedBy>
  <cp:revision>99</cp:revision>
  <dcterms:created xsi:type="dcterms:W3CDTF">2022-11-12T17:15:57Z</dcterms:created>
  <dcterms:modified xsi:type="dcterms:W3CDTF">2023-02-17T14:40:00Z</dcterms:modified>
</cp:coreProperties>
</file>